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3451" r:id="rId4"/>
    <p:sldId id="3276" r:id="rId5"/>
    <p:sldId id="257" r:id="rId6"/>
    <p:sldId id="260" r:id="rId7"/>
    <p:sldId id="3450" r:id="rId8"/>
    <p:sldId id="261" r:id="rId9"/>
    <p:sldId id="3452" r:id="rId10"/>
    <p:sldId id="264" r:id="rId11"/>
    <p:sldId id="3455" r:id="rId12"/>
    <p:sldId id="262" r:id="rId13"/>
    <p:sldId id="259" r:id="rId14"/>
    <p:sldId id="3443" r:id="rId15"/>
    <p:sldId id="3230" r:id="rId16"/>
    <p:sldId id="3448" r:id="rId17"/>
    <p:sldId id="3454" r:id="rId18"/>
    <p:sldId id="3445" r:id="rId19"/>
    <p:sldId id="3446" r:id="rId20"/>
    <p:sldId id="344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5" d="100"/>
          <a:sy n="105" d="100"/>
        </p:scale>
        <p:origin x="720" y="9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2769-2DEB-EBEC-0A28-8729DEB1F7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C5C65D-655B-2E3F-CF87-8A75C21A59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9DC3A5-9C7A-B25C-C6A1-7FBA3F4DB29F}"/>
              </a:ext>
            </a:extLst>
          </p:cNvPr>
          <p:cNvSpPr>
            <a:spLocks noGrp="1"/>
          </p:cNvSpPr>
          <p:nvPr>
            <p:ph type="dt" sz="half" idx="10"/>
          </p:nvPr>
        </p:nvSpPr>
        <p:spPr/>
        <p:txBody>
          <a:bodyPr/>
          <a:lstStyle/>
          <a:p>
            <a:fld id="{E0B733C9-FF5A-473D-A8A4-DCE7D8EFA92C}" type="datetimeFigureOut">
              <a:rPr lang="en-US" smtClean="0"/>
              <a:t>8/18/2024</a:t>
            </a:fld>
            <a:endParaRPr lang="en-US"/>
          </a:p>
        </p:txBody>
      </p:sp>
      <p:sp>
        <p:nvSpPr>
          <p:cNvPr id="5" name="Footer Placeholder 4">
            <a:extLst>
              <a:ext uri="{FF2B5EF4-FFF2-40B4-BE49-F238E27FC236}">
                <a16:creationId xmlns:a16="http://schemas.microsoft.com/office/drawing/2014/main" id="{E38EF108-7942-103D-6C05-0211EDA95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17B78-865F-4B3B-7B5E-50075CE24D5D}"/>
              </a:ext>
            </a:extLst>
          </p:cNvPr>
          <p:cNvSpPr>
            <a:spLocks noGrp="1"/>
          </p:cNvSpPr>
          <p:nvPr>
            <p:ph type="sldNum" sz="quarter" idx="12"/>
          </p:nvPr>
        </p:nvSpPr>
        <p:spPr/>
        <p:txBody>
          <a:bodyPr/>
          <a:lstStyle/>
          <a:p>
            <a:fld id="{F8B8D2F6-3522-43BB-8A2F-2EE81EEDAEDC}" type="slidenum">
              <a:rPr lang="en-US" smtClean="0"/>
              <a:t>‹#›</a:t>
            </a:fld>
            <a:endParaRPr lang="en-US"/>
          </a:p>
        </p:txBody>
      </p:sp>
    </p:spTree>
    <p:extLst>
      <p:ext uri="{BB962C8B-B14F-4D97-AF65-F5344CB8AC3E}">
        <p14:creationId xmlns:p14="http://schemas.microsoft.com/office/powerpoint/2010/main" val="138626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F7A44-DFE8-4221-98CE-8527E1B7E6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F72DAE-18D9-3793-3AB1-D241401729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0D779-8FE4-8671-9F1A-AA3D3D699988}"/>
              </a:ext>
            </a:extLst>
          </p:cNvPr>
          <p:cNvSpPr>
            <a:spLocks noGrp="1"/>
          </p:cNvSpPr>
          <p:nvPr>
            <p:ph type="dt" sz="half" idx="10"/>
          </p:nvPr>
        </p:nvSpPr>
        <p:spPr/>
        <p:txBody>
          <a:bodyPr/>
          <a:lstStyle/>
          <a:p>
            <a:fld id="{E0B733C9-FF5A-473D-A8A4-DCE7D8EFA92C}" type="datetimeFigureOut">
              <a:rPr lang="en-US" smtClean="0"/>
              <a:t>8/18/2024</a:t>
            </a:fld>
            <a:endParaRPr lang="en-US"/>
          </a:p>
        </p:txBody>
      </p:sp>
      <p:sp>
        <p:nvSpPr>
          <p:cNvPr id="5" name="Footer Placeholder 4">
            <a:extLst>
              <a:ext uri="{FF2B5EF4-FFF2-40B4-BE49-F238E27FC236}">
                <a16:creationId xmlns:a16="http://schemas.microsoft.com/office/drawing/2014/main" id="{AA30DA4C-93DA-735E-0562-F2A622978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7D35B-6973-A8D2-4753-B5A7136E24DF}"/>
              </a:ext>
            </a:extLst>
          </p:cNvPr>
          <p:cNvSpPr>
            <a:spLocks noGrp="1"/>
          </p:cNvSpPr>
          <p:nvPr>
            <p:ph type="sldNum" sz="quarter" idx="12"/>
          </p:nvPr>
        </p:nvSpPr>
        <p:spPr/>
        <p:txBody>
          <a:bodyPr/>
          <a:lstStyle/>
          <a:p>
            <a:fld id="{F8B8D2F6-3522-43BB-8A2F-2EE81EEDAEDC}" type="slidenum">
              <a:rPr lang="en-US" smtClean="0"/>
              <a:t>‹#›</a:t>
            </a:fld>
            <a:endParaRPr lang="en-US"/>
          </a:p>
        </p:txBody>
      </p:sp>
    </p:spTree>
    <p:extLst>
      <p:ext uri="{BB962C8B-B14F-4D97-AF65-F5344CB8AC3E}">
        <p14:creationId xmlns:p14="http://schemas.microsoft.com/office/powerpoint/2010/main" val="385211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EA72A5-5313-BDF9-ECAE-2B498B549F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D007CD-6FEE-BD5B-8AD3-E3898FAD94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2126E-E2F0-B78D-7FFE-99C60A9567C6}"/>
              </a:ext>
            </a:extLst>
          </p:cNvPr>
          <p:cNvSpPr>
            <a:spLocks noGrp="1"/>
          </p:cNvSpPr>
          <p:nvPr>
            <p:ph type="dt" sz="half" idx="10"/>
          </p:nvPr>
        </p:nvSpPr>
        <p:spPr/>
        <p:txBody>
          <a:bodyPr/>
          <a:lstStyle/>
          <a:p>
            <a:fld id="{E0B733C9-FF5A-473D-A8A4-DCE7D8EFA92C}" type="datetimeFigureOut">
              <a:rPr lang="en-US" smtClean="0"/>
              <a:t>8/18/2024</a:t>
            </a:fld>
            <a:endParaRPr lang="en-US"/>
          </a:p>
        </p:txBody>
      </p:sp>
      <p:sp>
        <p:nvSpPr>
          <p:cNvPr id="5" name="Footer Placeholder 4">
            <a:extLst>
              <a:ext uri="{FF2B5EF4-FFF2-40B4-BE49-F238E27FC236}">
                <a16:creationId xmlns:a16="http://schemas.microsoft.com/office/drawing/2014/main" id="{517D9FCA-A2E5-E83A-FF55-6FC97BBC6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D573B-A926-24CC-11FC-0F0899F01F8D}"/>
              </a:ext>
            </a:extLst>
          </p:cNvPr>
          <p:cNvSpPr>
            <a:spLocks noGrp="1"/>
          </p:cNvSpPr>
          <p:nvPr>
            <p:ph type="sldNum" sz="quarter" idx="12"/>
          </p:nvPr>
        </p:nvSpPr>
        <p:spPr/>
        <p:txBody>
          <a:bodyPr/>
          <a:lstStyle/>
          <a:p>
            <a:fld id="{F8B8D2F6-3522-43BB-8A2F-2EE81EEDAEDC}" type="slidenum">
              <a:rPr lang="en-US" smtClean="0"/>
              <a:t>‹#›</a:t>
            </a:fld>
            <a:endParaRPr lang="en-US"/>
          </a:p>
        </p:txBody>
      </p:sp>
    </p:spTree>
    <p:extLst>
      <p:ext uri="{BB962C8B-B14F-4D97-AF65-F5344CB8AC3E}">
        <p14:creationId xmlns:p14="http://schemas.microsoft.com/office/powerpoint/2010/main" val="251327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542B-B72A-9EFE-7B6A-6C4F32C2C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6CCF0E-70F1-1E3A-A588-8B410F955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B8F06-3F67-7014-F958-3DACC49EDA8F}"/>
              </a:ext>
            </a:extLst>
          </p:cNvPr>
          <p:cNvSpPr>
            <a:spLocks noGrp="1"/>
          </p:cNvSpPr>
          <p:nvPr>
            <p:ph type="dt" sz="half" idx="10"/>
          </p:nvPr>
        </p:nvSpPr>
        <p:spPr/>
        <p:txBody>
          <a:bodyPr/>
          <a:lstStyle/>
          <a:p>
            <a:fld id="{E0B733C9-FF5A-473D-A8A4-DCE7D8EFA92C}" type="datetimeFigureOut">
              <a:rPr lang="en-US" smtClean="0"/>
              <a:t>8/18/2024</a:t>
            </a:fld>
            <a:endParaRPr lang="en-US"/>
          </a:p>
        </p:txBody>
      </p:sp>
      <p:sp>
        <p:nvSpPr>
          <p:cNvPr id="5" name="Footer Placeholder 4">
            <a:extLst>
              <a:ext uri="{FF2B5EF4-FFF2-40B4-BE49-F238E27FC236}">
                <a16:creationId xmlns:a16="http://schemas.microsoft.com/office/drawing/2014/main" id="{9FBDA366-CCA9-D0B6-F7BB-3098B752E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4B9E5-15F6-36A1-58CA-98D24F78162C}"/>
              </a:ext>
            </a:extLst>
          </p:cNvPr>
          <p:cNvSpPr>
            <a:spLocks noGrp="1"/>
          </p:cNvSpPr>
          <p:nvPr>
            <p:ph type="sldNum" sz="quarter" idx="12"/>
          </p:nvPr>
        </p:nvSpPr>
        <p:spPr/>
        <p:txBody>
          <a:bodyPr/>
          <a:lstStyle/>
          <a:p>
            <a:fld id="{F8B8D2F6-3522-43BB-8A2F-2EE81EEDAEDC}" type="slidenum">
              <a:rPr lang="en-US" smtClean="0"/>
              <a:t>‹#›</a:t>
            </a:fld>
            <a:endParaRPr lang="en-US"/>
          </a:p>
        </p:txBody>
      </p:sp>
    </p:spTree>
    <p:extLst>
      <p:ext uri="{BB962C8B-B14F-4D97-AF65-F5344CB8AC3E}">
        <p14:creationId xmlns:p14="http://schemas.microsoft.com/office/powerpoint/2010/main" val="345553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61B9-C8A5-1254-CFC2-D5A7D3C959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50D467-4394-4C1B-11E3-913C678783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3C02F4-C3CB-B70B-9AFD-7A5FB6180794}"/>
              </a:ext>
            </a:extLst>
          </p:cNvPr>
          <p:cNvSpPr>
            <a:spLocks noGrp="1"/>
          </p:cNvSpPr>
          <p:nvPr>
            <p:ph type="dt" sz="half" idx="10"/>
          </p:nvPr>
        </p:nvSpPr>
        <p:spPr/>
        <p:txBody>
          <a:bodyPr/>
          <a:lstStyle/>
          <a:p>
            <a:fld id="{E0B733C9-FF5A-473D-A8A4-DCE7D8EFA92C}" type="datetimeFigureOut">
              <a:rPr lang="en-US" smtClean="0"/>
              <a:t>8/18/2024</a:t>
            </a:fld>
            <a:endParaRPr lang="en-US"/>
          </a:p>
        </p:txBody>
      </p:sp>
      <p:sp>
        <p:nvSpPr>
          <p:cNvPr id="5" name="Footer Placeholder 4">
            <a:extLst>
              <a:ext uri="{FF2B5EF4-FFF2-40B4-BE49-F238E27FC236}">
                <a16:creationId xmlns:a16="http://schemas.microsoft.com/office/drawing/2014/main" id="{401F0A9E-4FFC-05BC-80A8-07117B75D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10A06-420E-0664-649F-FB66ED994BC7}"/>
              </a:ext>
            </a:extLst>
          </p:cNvPr>
          <p:cNvSpPr>
            <a:spLocks noGrp="1"/>
          </p:cNvSpPr>
          <p:nvPr>
            <p:ph type="sldNum" sz="quarter" idx="12"/>
          </p:nvPr>
        </p:nvSpPr>
        <p:spPr/>
        <p:txBody>
          <a:bodyPr/>
          <a:lstStyle/>
          <a:p>
            <a:fld id="{F8B8D2F6-3522-43BB-8A2F-2EE81EEDAEDC}" type="slidenum">
              <a:rPr lang="en-US" smtClean="0"/>
              <a:t>‹#›</a:t>
            </a:fld>
            <a:endParaRPr lang="en-US"/>
          </a:p>
        </p:txBody>
      </p:sp>
    </p:spTree>
    <p:extLst>
      <p:ext uri="{BB962C8B-B14F-4D97-AF65-F5344CB8AC3E}">
        <p14:creationId xmlns:p14="http://schemas.microsoft.com/office/powerpoint/2010/main" val="173802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58C7-D133-8D5F-DFD2-14C75DBDDA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D3AE7-D6D0-5645-B054-9BF586C5D3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5ADB1C-0EF9-9580-CCC2-62D07A986B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96737B-81D5-3C99-00F4-E6B37FA40EA2}"/>
              </a:ext>
            </a:extLst>
          </p:cNvPr>
          <p:cNvSpPr>
            <a:spLocks noGrp="1"/>
          </p:cNvSpPr>
          <p:nvPr>
            <p:ph type="dt" sz="half" idx="10"/>
          </p:nvPr>
        </p:nvSpPr>
        <p:spPr/>
        <p:txBody>
          <a:bodyPr/>
          <a:lstStyle/>
          <a:p>
            <a:fld id="{E0B733C9-FF5A-473D-A8A4-DCE7D8EFA92C}" type="datetimeFigureOut">
              <a:rPr lang="en-US" smtClean="0"/>
              <a:t>8/18/2024</a:t>
            </a:fld>
            <a:endParaRPr lang="en-US"/>
          </a:p>
        </p:txBody>
      </p:sp>
      <p:sp>
        <p:nvSpPr>
          <p:cNvPr id="6" name="Footer Placeholder 5">
            <a:extLst>
              <a:ext uri="{FF2B5EF4-FFF2-40B4-BE49-F238E27FC236}">
                <a16:creationId xmlns:a16="http://schemas.microsoft.com/office/drawing/2014/main" id="{B8A6FCB8-DE3E-CE9F-DB2E-A149F80C43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9DAB6-7614-302F-CD6C-D5AA4DEBEB9A}"/>
              </a:ext>
            </a:extLst>
          </p:cNvPr>
          <p:cNvSpPr>
            <a:spLocks noGrp="1"/>
          </p:cNvSpPr>
          <p:nvPr>
            <p:ph type="sldNum" sz="quarter" idx="12"/>
          </p:nvPr>
        </p:nvSpPr>
        <p:spPr/>
        <p:txBody>
          <a:bodyPr/>
          <a:lstStyle/>
          <a:p>
            <a:fld id="{F8B8D2F6-3522-43BB-8A2F-2EE81EEDAEDC}" type="slidenum">
              <a:rPr lang="en-US" smtClean="0"/>
              <a:t>‹#›</a:t>
            </a:fld>
            <a:endParaRPr lang="en-US"/>
          </a:p>
        </p:txBody>
      </p:sp>
    </p:spTree>
    <p:extLst>
      <p:ext uri="{BB962C8B-B14F-4D97-AF65-F5344CB8AC3E}">
        <p14:creationId xmlns:p14="http://schemas.microsoft.com/office/powerpoint/2010/main" val="19464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ED85-0A74-B46D-FE94-8DFC8E62DA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9F86A9-240F-1A62-5B8C-06D663E1F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C21878-902B-7BFB-CF32-1000FBDD9F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67545-4471-7921-FF6C-74AE960B3F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1ACF19-1EE8-964E-FB2F-026BA34923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949883-809E-8D21-84FF-22A3D4C78BF3}"/>
              </a:ext>
            </a:extLst>
          </p:cNvPr>
          <p:cNvSpPr>
            <a:spLocks noGrp="1"/>
          </p:cNvSpPr>
          <p:nvPr>
            <p:ph type="dt" sz="half" idx="10"/>
          </p:nvPr>
        </p:nvSpPr>
        <p:spPr/>
        <p:txBody>
          <a:bodyPr/>
          <a:lstStyle/>
          <a:p>
            <a:fld id="{E0B733C9-FF5A-473D-A8A4-DCE7D8EFA92C}" type="datetimeFigureOut">
              <a:rPr lang="en-US" smtClean="0"/>
              <a:t>8/18/2024</a:t>
            </a:fld>
            <a:endParaRPr lang="en-US"/>
          </a:p>
        </p:txBody>
      </p:sp>
      <p:sp>
        <p:nvSpPr>
          <p:cNvPr id="8" name="Footer Placeholder 7">
            <a:extLst>
              <a:ext uri="{FF2B5EF4-FFF2-40B4-BE49-F238E27FC236}">
                <a16:creationId xmlns:a16="http://schemas.microsoft.com/office/drawing/2014/main" id="{18706B31-25E0-AC82-11EB-99FAABE53D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260A19-E9E0-49C4-D5B3-EB89EFFA8768}"/>
              </a:ext>
            </a:extLst>
          </p:cNvPr>
          <p:cNvSpPr>
            <a:spLocks noGrp="1"/>
          </p:cNvSpPr>
          <p:nvPr>
            <p:ph type="sldNum" sz="quarter" idx="12"/>
          </p:nvPr>
        </p:nvSpPr>
        <p:spPr/>
        <p:txBody>
          <a:bodyPr/>
          <a:lstStyle/>
          <a:p>
            <a:fld id="{F8B8D2F6-3522-43BB-8A2F-2EE81EEDAEDC}" type="slidenum">
              <a:rPr lang="en-US" smtClean="0"/>
              <a:t>‹#›</a:t>
            </a:fld>
            <a:endParaRPr lang="en-US"/>
          </a:p>
        </p:txBody>
      </p:sp>
    </p:spTree>
    <p:extLst>
      <p:ext uri="{BB962C8B-B14F-4D97-AF65-F5344CB8AC3E}">
        <p14:creationId xmlns:p14="http://schemas.microsoft.com/office/powerpoint/2010/main" val="403789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A3BD9-6010-3558-3488-FDDD67B4DD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E2940B-D5D8-1E88-655A-6B550844CDC7}"/>
              </a:ext>
            </a:extLst>
          </p:cNvPr>
          <p:cNvSpPr>
            <a:spLocks noGrp="1"/>
          </p:cNvSpPr>
          <p:nvPr>
            <p:ph type="dt" sz="half" idx="10"/>
          </p:nvPr>
        </p:nvSpPr>
        <p:spPr/>
        <p:txBody>
          <a:bodyPr/>
          <a:lstStyle/>
          <a:p>
            <a:fld id="{E0B733C9-FF5A-473D-A8A4-DCE7D8EFA92C}" type="datetimeFigureOut">
              <a:rPr lang="en-US" smtClean="0"/>
              <a:t>8/18/2024</a:t>
            </a:fld>
            <a:endParaRPr lang="en-US"/>
          </a:p>
        </p:txBody>
      </p:sp>
      <p:sp>
        <p:nvSpPr>
          <p:cNvPr id="4" name="Footer Placeholder 3">
            <a:extLst>
              <a:ext uri="{FF2B5EF4-FFF2-40B4-BE49-F238E27FC236}">
                <a16:creationId xmlns:a16="http://schemas.microsoft.com/office/drawing/2014/main" id="{307129A3-3FFA-BC37-502D-A6822F51C1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53D391-58D5-9ED5-F10A-F94E6DB37045}"/>
              </a:ext>
            </a:extLst>
          </p:cNvPr>
          <p:cNvSpPr>
            <a:spLocks noGrp="1"/>
          </p:cNvSpPr>
          <p:nvPr>
            <p:ph type="sldNum" sz="quarter" idx="12"/>
          </p:nvPr>
        </p:nvSpPr>
        <p:spPr/>
        <p:txBody>
          <a:bodyPr/>
          <a:lstStyle/>
          <a:p>
            <a:fld id="{F8B8D2F6-3522-43BB-8A2F-2EE81EEDAEDC}" type="slidenum">
              <a:rPr lang="en-US" smtClean="0"/>
              <a:t>‹#›</a:t>
            </a:fld>
            <a:endParaRPr lang="en-US"/>
          </a:p>
        </p:txBody>
      </p:sp>
    </p:spTree>
    <p:extLst>
      <p:ext uri="{BB962C8B-B14F-4D97-AF65-F5344CB8AC3E}">
        <p14:creationId xmlns:p14="http://schemas.microsoft.com/office/powerpoint/2010/main" val="305831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64B66-A0F4-37B0-64FA-36480588B492}"/>
              </a:ext>
            </a:extLst>
          </p:cNvPr>
          <p:cNvSpPr>
            <a:spLocks noGrp="1"/>
          </p:cNvSpPr>
          <p:nvPr>
            <p:ph type="dt" sz="half" idx="10"/>
          </p:nvPr>
        </p:nvSpPr>
        <p:spPr/>
        <p:txBody>
          <a:bodyPr/>
          <a:lstStyle/>
          <a:p>
            <a:fld id="{E0B733C9-FF5A-473D-A8A4-DCE7D8EFA92C}" type="datetimeFigureOut">
              <a:rPr lang="en-US" smtClean="0"/>
              <a:t>8/18/2024</a:t>
            </a:fld>
            <a:endParaRPr lang="en-US"/>
          </a:p>
        </p:txBody>
      </p:sp>
      <p:sp>
        <p:nvSpPr>
          <p:cNvPr id="3" name="Footer Placeholder 2">
            <a:extLst>
              <a:ext uri="{FF2B5EF4-FFF2-40B4-BE49-F238E27FC236}">
                <a16:creationId xmlns:a16="http://schemas.microsoft.com/office/drawing/2014/main" id="{1BCB3775-3F76-8304-1861-CF0E6929F3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1BBAF3-DCDF-2D69-FBB9-A5DBFA4BEF5B}"/>
              </a:ext>
            </a:extLst>
          </p:cNvPr>
          <p:cNvSpPr>
            <a:spLocks noGrp="1"/>
          </p:cNvSpPr>
          <p:nvPr>
            <p:ph type="sldNum" sz="quarter" idx="12"/>
          </p:nvPr>
        </p:nvSpPr>
        <p:spPr/>
        <p:txBody>
          <a:bodyPr/>
          <a:lstStyle/>
          <a:p>
            <a:fld id="{F8B8D2F6-3522-43BB-8A2F-2EE81EEDAEDC}" type="slidenum">
              <a:rPr lang="en-US" smtClean="0"/>
              <a:t>‹#›</a:t>
            </a:fld>
            <a:endParaRPr lang="en-US"/>
          </a:p>
        </p:txBody>
      </p:sp>
    </p:spTree>
    <p:extLst>
      <p:ext uri="{BB962C8B-B14F-4D97-AF65-F5344CB8AC3E}">
        <p14:creationId xmlns:p14="http://schemas.microsoft.com/office/powerpoint/2010/main" val="104983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DC3B-2F03-0715-DC92-380B09231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54E0F-A12B-B271-DAE8-03662DAA43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B6090C-8E3B-0906-5529-C1FC73219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805D53-06D3-A097-A046-D5F2682CBB97}"/>
              </a:ext>
            </a:extLst>
          </p:cNvPr>
          <p:cNvSpPr>
            <a:spLocks noGrp="1"/>
          </p:cNvSpPr>
          <p:nvPr>
            <p:ph type="dt" sz="half" idx="10"/>
          </p:nvPr>
        </p:nvSpPr>
        <p:spPr/>
        <p:txBody>
          <a:bodyPr/>
          <a:lstStyle/>
          <a:p>
            <a:fld id="{E0B733C9-FF5A-473D-A8A4-DCE7D8EFA92C}" type="datetimeFigureOut">
              <a:rPr lang="en-US" smtClean="0"/>
              <a:t>8/18/2024</a:t>
            </a:fld>
            <a:endParaRPr lang="en-US"/>
          </a:p>
        </p:txBody>
      </p:sp>
      <p:sp>
        <p:nvSpPr>
          <p:cNvPr id="6" name="Footer Placeholder 5">
            <a:extLst>
              <a:ext uri="{FF2B5EF4-FFF2-40B4-BE49-F238E27FC236}">
                <a16:creationId xmlns:a16="http://schemas.microsoft.com/office/drawing/2014/main" id="{D6E0AC5D-1F76-CBBA-3FF5-6062E8964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CEFE3-BF73-5D1E-B30F-0FE9F19B92A9}"/>
              </a:ext>
            </a:extLst>
          </p:cNvPr>
          <p:cNvSpPr>
            <a:spLocks noGrp="1"/>
          </p:cNvSpPr>
          <p:nvPr>
            <p:ph type="sldNum" sz="quarter" idx="12"/>
          </p:nvPr>
        </p:nvSpPr>
        <p:spPr/>
        <p:txBody>
          <a:bodyPr/>
          <a:lstStyle/>
          <a:p>
            <a:fld id="{F8B8D2F6-3522-43BB-8A2F-2EE81EEDAEDC}" type="slidenum">
              <a:rPr lang="en-US" smtClean="0"/>
              <a:t>‹#›</a:t>
            </a:fld>
            <a:endParaRPr lang="en-US"/>
          </a:p>
        </p:txBody>
      </p:sp>
    </p:spTree>
    <p:extLst>
      <p:ext uri="{BB962C8B-B14F-4D97-AF65-F5344CB8AC3E}">
        <p14:creationId xmlns:p14="http://schemas.microsoft.com/office/powerpoint/2010/main" val="73829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65C3-0BF1-A2DA-38F2-D758058CF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FB4AC1-731F-E6F3-00E4-D6F21288E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817447-4BD5-9883-5E05-25E0AB651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A1C93-7A93-EDF7-7893-4B38B19339D6}"/>
              </a:ext>
            </a:extLst>
          </p:cNvPr>
          <p:cNvSpPr>
            <a:spLocks noGrp="1"/>
          </p:cNvSpPr>
          <p:nvPr>
            <p:ph type="dt" sz="half" idx="10"/>
          </p:nvPr>
        </p:nvSpPr>
        <p:spPr/>
        <p:txBody>
          <a:bodyPr/>
          <a:lstStyle/>
          <a:p>
            <a:fld id="{E0B733C9-FF5A-473D-A8A4-DCE7D8EFA92C}" type="datetimeFigureOut">
              <a:rPr lang="en-US" smtClean="0"/>
              <a:t>8/18/2024</a:t>
            </a:fld>
            <a:endParaRPr lang="en-US"/>
          </a:p>
        </p:txBody>
      </p:sp>
      <p:sp>
        <p:nvSpPr>
          <p:cNvPr id="6" name="Footer Placeholder 5">
            <a:extLst>
              <a:ext uri="{FF2B5EF4-FFF2-40B4-BE49-F238E27FC236}">
                <a16:creationId xmlns:a16="http://schemas.microsoft.com/office/drawing/2014/main" id="{8ADD627E-C7EF-D050-8B12-C1D424F067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0D6A0D-611F-7883-3514-214CFEF72559}"/>
              </a:ext>
            </a:extLst>
          </p:cNvPr>
          <p:cNvSpPr>
            <a:spLocks noGrp="1"/>
          </p:cNvSpPr>
          <p:nvPr>
            <p:ph type="sldNum" sz="quarter" idx="12"/>
          </p:nvPr>
        </p:nvSpPr>
        <p:spPr/>
        <p:txBody>
          <a:bodyPr/>
          <a:lstStyle/>
          <a:p>
            <a:fld id="{F8B8D2F6-3522-43BB-8A2F-2EE81EEDAEDC}" type="slidenum">
              <a:rPr lang="en-US" smtClean="0"/>
              <a:t>‹#›</a:t>
            </a:fld>
            <a:endParaRPr lang="en-US"/>
          </a:p>
        </p:txBody>
      </p:sp>
    </p:spTree>
    <p:extLst>
      <p:ext uri="{BB962C8B-B14F-4D97-AF65-F5344CB8AC3E}">
        <p14:creationId xmlns:p14="http://schemas.microsoft.com/office/powerpoint/2010/main" val="12344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99B636-6761-021C-026B-62093DC40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378288-DB97-91A0-DE59-564E97D116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45052-2C59-9019-4238-6FBCB1539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B733C9-FF5A-473D-A8A4-DCE7D8EFA92C}" type="datetimeFigureOut">
              <a:rPr lang="en-US" smtClean="0"/>
              <a:t>8/18/2024</a:t>
            </a:fld>
            <a:endParaRPr lang="en-US"/>
          </a:p>
        </p:txBody>
      </p:sp>
      <p:sp>
        <p:nvSpPr>
          <p:cNvPr id="5" name="Footer Placeholder 4">
            <a:extLst>
              <a:ext uri="{FF2B5EF4-FFF2-40B4-BE49-F238E27FC236}">
                <a16:creationId xmlns:a16="http://schemas.microsoft.com/office/drawing/2014/main" id="{FE1E3D4A-F7D4-8099-FFEF-2DCA6DA6E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F2AE999-F15F-4BC8-7ED1-6F79E9D58C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B8D2F6-3522-43BB-8A2F-2EE81EEDAEDC}" type="slidenum">
              <a:rPr lang="en-US" smtClean="0"/>
              <a:t>‹#›</a:t>
            </a:fld>
            <a:endParaRPr lang="en-US"/>
          </a:p>
        </p:txBody>
      </p:sp>
    </p:spTree>
    <p:extLst>
      <p:ext uri="{BB962C8B-B14F-4D97-AF65-F5344CB8AC3E}">
        <p14:creationId xmlns:p14="http://schemas.microsoft.com/office/powerpoint/2010/main" val="2068409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oshi\OneDrive\Documents\GRAPHIC DESIGN WORK\AAPG\URTeC\URTeC 2024\General Files\URTeC-2024-Slide-Template.jpgURTeC-2024-Slide-Template"/>
          <p:cNvPicPr>
            <a:picLocks noChangeAspect="1"/>
          </p:cNvPicPr>
          <p:nvPr/>
        </p:nvPicPr>
        <p:blipFill>
          <a:blip r:embed="rId2"/>
          <a:srcRect/>
          <a:stretch>
            <a:fillRect/>
          </a:stretch>
        </p:blipFill>
        <p:spPr>
          <a:xfrm>
            <a:off x="0" y="0"/>
            <a:ext cx="12192000" cy="6858000"/>
          </a:xfrm>
          <a:prstGeom prst="rect">
            <a:avLst/>
          </a:prstGeom>
        </p:spPr>
      </p:pic>
      <p:sp>
        <p:nvSpPr>
          <p:cNvPr id="8" name="TextBox 7"/>
          <p:cNvSpPr txBox="1"/>
          <p:nvPr/>
        </p:nvSpPr>
        <p:spPr>
          <a:xfrm>
            <a:off x="2543498" y="2703069"/>
            <a:ext cx="7104993" cy="2569934"/>
          </a:xfrm>
          <a:prstGeom prst="rect">
            <a:avLst/>
          </a:prstGeom>
          <a:noFill/>
        </p:spPr>
        <p:txBody>
          <a:bodyPr wrap="square" rtlCol="0">
            <a:spAutoFit/>
          </a:bodyPr>
          <a:lstStyle/>
          <a:p>
            <a:pPr algn="ctr"/>
            <a:r>
              <a:rPr lang="en-US" sz="3200" b="1" dirty="0">
                <a:solidFill>
                  <a:srgbClr val="00B050"/>
                </a:solidFill>
                <a:latin typeface="Times New Roman" panose="02020603050405020304" pitchFamily="18" charset="0"/>
                <a:cs typeface="Times New Roman" panose="02020603050405020304" pitchFamily="18" charset="0"/>
              </a:rPr>
              <a:t>A Comparison of </a:t>
            </a:r>
            <a:r>
              <a:rPr lang="en-US" sz="3200" b="1" dirty="0" err="1">
                <a:solidFill>
                  <a:srgbClr val="00B050"/>
                </a:solidFill>
                <a:latin typeface="Times New Roman" panose="02020603050405020304" pitchFamily="18" charset="0"/>
                <a:cs typeface="Times New Roman" panose="02020603050405020304" pitchFamily="18" charset="0"/>
              </a:rPr>
              <a:t>Petrophysically</a:t>
            </a:r>
            <a:r>
              <a:rPr lang="en-US" sz="3200" b="1" dirty="0">
                <a:solidFill>
                  <a:srgbClr val="00B050"/>
                </a:solidFill>
                <a:latin typeface="Times New Roman" panose="02020603050405020304" pitchFamily="18" charset="0"/>
                <a:cs typeface="Times New Roman" panose="02020603050405020304" pitchFamily="18" charset="0"/>
              </a:rPr>
              <a:t> Derived Post Refrac Recoverable Oil and Gas with Offset New Well EUR Results</a:t>
            </a:r>
          </a:p>
          <a:p>
            <a:pPr algn="ctr"/>
            <a:endParaRPr lang="en-US" sz="800" b="1" dirty="0">
              <a:solidFill>
                <a:srgbClr val="00B050"/>
              </a:solidFill>
              <a:latin typeface="Times New Roman" panose="02020603050405020304" pitchFamily="18" charset="0"/>
              <a:cs typeface="Times New Roman" panose="02020603050405020304" pitchFamily="18" charset="0"/>
            </a:endParaRPr>
          </a:p>
          <a:p>
            <a:pPr algn="ctr"/>
            <a:r>
              <a:rPr lang="en-US" sz="2400" b="1" dirty="0" err="1">
                <a:solidFill>
                  <a:srgbClr val="FF0000"/>
                </a:solidFill>
                <a:latin typeface="Times New Roman" panose="02020603050405020304" pitchFamily="18" charset="0"/>
                <a:cs typeface="Times New Roman" panose="02020603050405020304" pitchFamily="18" charset="0"/>
              </a:rPr>
              <a:t>URTeC</a:t>
            </a:r>
            <a:r>
              <a:rPr lang="en-US" sz="2400" b="1" dirty="0">
                <a:solidFill>
                  <a:srgbClr val="FF0000"/>
                </a:solidFill>
                <a:latin typeface="Times New Roman" panose="02020603050405020304" pitchFamily="18" charset="0"/>
                <a:cs typeface="Times New Roman" panose="02020603050405020304" pitchFamily="18" charset="0"/>
              </a:rPr>
              <a:t> 4042322</a:t>
            </a:r>
          </a:p>
        </p:txBody>
      </p:sp>
      <p:sp>
        <p:nvSpPr>
          <p:cNvPr id="9" name="TextBox 8"/>
          <p:cNvSpPr txBox="1"/>
          <p:nvPr/>
        </p:nvSpPr>
        <p:spPr>
          <a:xfrm>
            <a:off x="2543500" y="5343743"/>
            <a:ext cx="7104993" cy="461665"/>
          </a:xfrm>
          <a:prstGeom prst="rect">
            <a:avLst/>
          </a:prstGeom>
          <a:noFill/>
        </p:spPr>
        <p:txBody>
          <a:bodyPr wrap="square" rtlCol="0">
            <a:spAutoFit/>
          </a:bodyPr>
          <a:lstStyle/>
          <a:p>
            <a:pPr algn="ctr"/>
            <a:r>
              <a:rPr lang="en-US" sz="2400" i="1" dirty="0">
                <a:solidFill>
                  <a:schemeClr val="bg1"/>
                </a:solidFill>
                <a:latin typeface="Times New Roman" panose="02020603050405020304" pitchFamily="18" charset="0"/>
                <a:cs typeface="Times New Roman" panose="02020603050405020304" pitchFamily="18" charset="0"/>
              </a:rPr>
              <a:t>Robert E. Barba</a:t>
            </a:r>
          </a:p>
        </p:txBody>
      </p:sp>
      <p:sp>
        <p:nvSpPr>
          <p:cNvPr id="2" name="TextBox 8"/>
          <p:cNvSpPr txBox="1"/>
          <p:nvPr/>
        </p:nvSpPr>
        <p:spPr>
          <a:xfrm>
            <a:off x="2543499" y="5762220"/>
            <a:ext cx="7104993" cy="379656"/>
          </a:xfrm>
          <a:prstGeom prst="rect">
            <a:avLst/>
          </a:prstGeom>
          <a:noFill/>
        </p:spPr>
        <p:txBody>
          <a:bodyPr wrap="square" rtlCol="0">
            <a:spAutoFit/>
          </a:bodyPr>
          <a:lstStyle/>
          <a:p>
            <a:pPr algn="ctr"/>
            <a:r>
              <a:rPr lang="en-US" sz="1867" i="1" dirty="0" err="1">
                <a:solidFill>
                  <a:srgbClr val="FFD714"/>
                </a:solidFill>
                <a:latin typeface="Times New Roman" panose="02020603050405020304" pitchFamily="18" charset="0"/>
                <a:cs typeface="Times New Roman" panose="02020603050405020304" pitchFamily="18" charset="0"/>
              </a:rPr>
              <a:t>Petrophysicist</a:t>
            </a:r>
            <a:endParaRPr lang="en-US" sz="1867" i="1" dirty="0">
              <a:solidFill>
                <a:srgbClr val="FFD714"/>
              </a:solidFill>
              <a:latin typeface="Times New Roman" panose="02020603050405020304" pitchFamily="18" charset="0"/>
              <a:cs typeface="Times New Roman" panose="02020603050405020304" pitchFamily="18" charset="0"/>
            </a:endParaRPr>
          </a:p>
        </p:txBody>
      </p:sp>
      <p:sp>
        <p:nvSpPr>
          <p:cNvPr id="4" name="TextBox 8"/>
          <p:cNvSpPr txBox="1"/>
          <p:nvPr/>
        </p:nvSpPr>
        <p:spPr>
          <a:xfrm>
            <a:off x="2543499" y="6124665"/>
            <a:ext cx="7104993" cy="379656"/>
          </a:xfrm>
          <a:prstGeom prst="rect">
            <a:avLst/>
          </a:prstGeom>
          <a:noFill/>
        </p:spPr>
        <p:txBody>
          <a:bodyPr wrap="square" rtlCol="0">
            <a:spAutoFit/>
          </a:bodyPr>
          <a:lstStyle/>
          <a:p>
            <a:pPr algn="ctr"/>
            <a:r>
              <a:rPr lang="en-US" sz="1867" i="1" dirty="0">
                <a:solidFill>
                  <a:srgbClr val="F56E32"/>
                </a:solidFill>
                <a:latin typeface="Times New Roman" panose="02020603050405020304" pitchFamily="18" charset="0"/>
                <a:cs typeface="Times New Roman" panose="02020603050405020304" pitchFamily="18" charset="0"/>
                <a:sym typeface="+mn-ea"/>
              </a:rPr>
              <a:t>Integrated Energy Services, Inc.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FCC10-95D3-0870-0961-7591973CA941}"/>
              </a:ext>
            </a:extLst>
          </p:cNvPr>
          <p:cNvSpPr>
            <a:spLocks noGrp="1"/>
          </p:cNvSpPr>
          <p:nvPr>
            <p:ph type="title"/>
          </p:nvPr>
        </p:nvSpPr>
        <p:spPr>
          <a:xfrm>
            <a:off x="93785" y="815974"/>
            <a:ext cx="12098215" cy="1134507"/>
          </a:xfrm>
        </p:spPr>
        <p:txBody>
          <a:bodyPr>
            <a:normAutofit/>
          </a:bodyPr>
          <a:lstStyle/>
          <a:p>
            <a:pPr algn="ctr"/>
            <a:r>
              <a:rPr lang="en-US" dirty="0">
                <a:solidFill>
                  <a:srgbClr val="C00000"/>
                </a:solidFill>
                <a:latin typeface="Times New Roman" panose="02020603050405020304" pitchFamily="18" charset="0"/>
                <a:cs typeface="Times New Roman" panose="02020603050405020304" pitchFamily="18" charset="0"/>
              </a:rPr>
              <a:t>New Well Cluster Efficiency vs Perforation Delta P</a:t>
            </a:r>
          </a:p>
        </p:txBody>
      </p:sp>
      <p:pic>
        <p:nvPicPr>
          <p:cNvPr id="7" name="Picture 6">
            <a:extLst>
              <a:ext uri="{FF2B5EF4-FFF2-40B4-BE49-F238E27FC236}">
                <a16:creationId xmlns:a16="http://schemas.microsoft.com/office/drawing/2014/main" id="{B0D30E11-5AE9-53AD-9EA8-04B99DF5AE58}"/>
              </a:ext>
            </a:extLst>
          </p:cNvPr>
          <p:cNvPicPr>
            <a:picLocks noChangeAspect="1"/>
          </p:cNvPicPr>
          <p:nvPr/>
        </p:nvPicPr>
        <p:blipFill>
          <a:blip r:embed="rId2"/>
          <a:stretch>
            <a:fillRect/>
          </a:stretch>
        </p:blipFill>
        <p:spPr>
          <a:xfrm>
            <a:off x="3" y="10665"/>
            <a:ext cx="12192000" cy="902798"/>
          </a:xfrm>
          <a:prstGeom prst="rect">
            <a:avLst/>
          </a:prstGeom>
        </p:spPr>
      </p:pic>
      <p:sp>
        <p:nvSpPr>
          <p:cNvPr id="8" name="TextBox 7">
            <a:extLst>
              <a:ext uri="{FF2B5EF4-FFF2-40B4-BE49-F238E27FC236}">
                <a16:creationId xmlns:a16="http://schemas.microsoft.com/office/drawing/2014/main" id="{0107372F-AAE9-0FF9-871B-91D2DC5C853E}"/>
              </a:ext>
            </a:extLst>
          </p:cNvPr>
          <p:cNvSpPr txBox="1"/>
          <p:nvPr/>
        </p:nvSpPr>
        <p:spPr>
          <a:xfrm rot="16200000">
            <a:off x="269886" y="3605303"/>
            <a:ext cx="327166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Pre-Erosion Perforation Friction</a:t>
            </a:r>
          </a:p>
        </p:txBody>
      </p:sp>
      <p:sp>
        <p:nvSpPr>
          <p:cNvPr id="9" name="TextBox 8">
            <a:extLst>
              <a:ext uri="{FF2B5EF4-FFF2-40B4-BE49-F238E27FC236}">
                <a16:creationId xmlns:a16="http://schemas.microsoft.com/office/drawing/2014/main" id="{B55AC58E-756D-AFF7-FC03-A3EB8FA34772}"/>
              </a:ext>
            </a:extLst>
          </p:cNvPr>
          <p:cNvSpPr txBox="1"/>
          <p:nvPr/>
        </p:nvSpPr>
        <p:spPr>
          <a:xfrm rot="16200000">
            <a:off x="9385450" y="3370842"/>
            <a:ext cx="186685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Cluster Efficiency</a:t>
            </a:r>
          </a:p>
        </p:txBody>
      </p:sp>
      <p:sp>
        <p:nvSpPr>
          <p:cNvPr id="11" name="TextBox 10">
            <a:extLst>
              <a:ext uri="{FF2B5EF4-FFF2-40B4-BE49-F238E27FC236}">
                <a16:creationId xmlns:a16="http://schemas.microsoft.com/office/drawing/2014/main" id="{20BA22D8-1B4F-8D13-808A-BF762DF191B5}"/>
              </a:ext>
            </a:extLst>
          </p:cNvPr>
          <p:cNvSpPr txBox="1"/>
          <p:nvPr/>
        </p:nvSpPr>
        <p:spPr>
          <a:xfrm>
            <a:off x="1571" y="6475502"/>
            <a:ext cx="6094428" cy="369332"/>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Taprock</a:t>
            </a:r>
            <a:r>
              <a:rPr lang="en-US" dirty="0">
                <a:latin typeface="Times New Roman" panose="02020603050405020304" pitchFamily="18" charset="0"/>
                <a:cs typeface="Times New Roman" panose="02020603050405020304" pitchFamily="18" charset="0"/>
              </a:rPr>
              <a:t> study SPE 212345</a:t>
            </a:r>
          </a:p>
        </p:txBody>
      </p:sp>
      <p:pic>
        <p:nvPicPr>
          <p:cNvPr id="5" name="Picture 4">
            <a:extLst>
              <a:ext uri="{FF2B5EF4-FFF2-40B4-BE49-F238E27FC236}">
                <a16:creationId xmlns:a16="http://schemas.microsoft.com/office/drawing/2014/main" id="{F203AACA-C641-2F56-80B5-64191D766702}"/>
              </a:ext>
            </a:extLst>
          </p:cNvPr>
          <p:cNvPicPr>
            <a:picLocks noChangeAspect="1"/>
          </p:cNvPicPr>
          <p:nvPr/>
        </p:nvPicPr>
        <p:blipFill>
          <a:blip r:embed="rId3"/>
          <a:stretch>
            <a:fillRect/>
          </a:stretch>
        </p:blipFill>
        <p:spPr>
          <a:xfrm>
            <a:off x="2539144" y="1619055"/>
            <a:ext cx="7581106" cy="4570729"/>
          </a:xfrm>
          <a:prstGeom prst="rect">
            <a:avLst/>
          </a:prstGeom>
        </p:spPr>
      </p:pic>
    </p:spTree>
    <p:extLst>
      <p:ext uri="{BB962C8B-B14F-4D97-AF65-F5344CB8AC3E}">
        <p14:creationId xmlns:p14="http://schemas.microsoft.com/office/powerpoint/2010/main" val="215594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FCC10-95D3-0870-0961-7591973CA941}"/>
              </a:ext>
            </a:extLst>
          </p:cNvPr>
          <p:cNvSpPr>
            <a:spLocks noGrp="1"/>
          </p:cNvSpPr>
          <p:nvPr>
            <p:ph type="title"/>
          </p:nvPr>
        </p:nvSpPr>
        <p:spPr>
          <a:xfrm>
            <a:off x="838200" y="815974"/>
            <a:ext cx="10515600" cy="1134507"/>
          </a:xfrm>
        </p:spPr>
        <p:txBody>
          <a:bodyPr>
            <a:normAutofit/>
          </a:bodyPr>
          <a:lstStyle/>
          <a:p>
            <a:pPr algn="ctr"/>
            <a:r>
              <a:rPr lang="en-US" dirty="0">
                <a:solidFill>
                  <a:srgbClr val="C00000"/>
                </a:solidFill>
                <a:latin typeface="Times New Roman" panose="02020603050405020304" pitchFamily="18" charset="0"/>
                <a:cs typeface="Times New Roman" panose="02020603050405020304" pitchFamily="18" charset="0"/>
              </a:rPr>
              <a:t>Cluster Efficiency vs Perforation Delta P</a:t>
            </a:r>
          </a:p>
        </p:txBody>
      </p:sp>
      <p:pic>
        <p:nvPicPr>
          <p:cNvPr id="7" name="Picture 6">
            <a:extLst>
              <a:ext uri="{FF2B5EF4-FFF2-40B4-BE49-F238E27FC236}">
                <a16:creationId xmlns:a16="http://schemas.microsoft.com/office/drawing/2014/main" id="{B0D30E11-5AE9-53AD-9EA8-04B99DF5AE58}"/>
              </a:ext>
            </a:extLst>
          </p:cNvPr>
          <p:cNvPicPr>
            <a:picLocks noChangeAspect="1"/>
          </p:cNvPicPr>
          <p:nvPr/>
        </p:nvPicPr>
        <p:blipFill>
          <a:blip r:embed="rId2"/>
          <a:stretch>
            <a:fillRect/>
          </a:stretch>
        </p:blipFill>
        <p:spPr>
          <a:xfrm>
            <a:off x="3" y="10665"/>
            <a:ext cx="12192000" cy="902798"/>
          </a:xfrm>
          <a:prstGeom prst="rect">
            <a:avLst/>
          </a:prstGeom>
        </p:spPr>
      </p:pic>
      <p:pic>
        <p:nvPicPr>
          <p:cNvPr id="2" name="Picture 1">
            <a:extLst>
              <a:ext uri="{FF2B5EF4-FFF2-40B4-BE49-F238E27FC236}">
                <a16:creationId xmlns:a16="http://schemas.microsoft.com/office/drawing/2014/main" id="{601F80DB-F2AC-329B-BEA6-9887BD5DA869}"/>
              </a:ext>
            </a:extLst>
          </p:cNvPr>
          <p:cNvPicPr>
            <a:picLocks noChangeAspect="1"/>
          </p:cNvPicPr>
          <p:nvPr/>
        </p:nvPicPr>
        <p:blipFill>
          <a:blip r:embed="rId3"/>
          <a:stretch>
            <a:fillRect/>
          </a:stretch>
        </p:blipFill>
        <p:spPr>
          <a:xfrm>
            <a:off x="1635581" y="1720661"/>
            <a:ext cx="8920838" cy="4321365"/>
          </a:xfrm>
          <a:prstGeom prst="rect">
            <a:avLst/>
          </a:prstGeom>
        </p:spPr>
      </p:pic>
      <p:sp>
        <p:nvSpPr>
          <p:cNvPr id="5" name="TextBox 4">
            <a:extLst>
              <a:ext uri="{FF2B5EF4-FFF2-40B4-BE49-F238E27FC236}">
                <a16:creationId xmlns:a16="http://schemas.microsoft.com/office/drawing/2014/main" id="{2FBBC8E3-2595-3A13-5F87-F3FBD9EAB8B4}"/>
              </a:ext>
            </a:extLst>
          </p:cNvPr>
          <p:cNvSpPr txBox="1"/>
          <p:nvPr/>
        </p:nvSpPr>
        <p:spPr>
          <a:xfrm>
            <a:off x="2690960" y="6151754"/>
            <a:ext cx="7358296"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Red from 4500 well study/</a:t>
            </a:r>
            <a:r>
              <a:rPr lang="en-US" sz="2400" b="1" dirty="0">
                <a:solidFill>
                  <a:srgbClr val="00B050"/>
                </a:solidFill>
                <a:latin typeface="Times New Roman" panose="02020603050405020304" pitchFamily="18" charset="0"/>
                <a:cs typeface="Times New Roman" panose="02020603050405020304" pitchFamily="18" charset="0"/>
              </a:rPr>
              <a:t>Green from production data</a:t>
            </a:r>
          </a:p>
        </p:txBody>
      </p:sp>
    </p:spTree>
    <p:extLst>
      <p:ext uri="{BB962C8B-B14F-4D97-AF65-F5344CB8AC3E}">
        <p14:creationId xmlns:p14="http://schemas.microsoft.com/office/powerpoint/2010/main" val="229347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FCC10-95D3-0870-0961-7591973CA941}"/>
              </a:ext>
            </a:extLst>
          </p:cNvPr>
          <p:cNvSpPr>
            <a:spLocks noGrp="1"/>
          </p:cNvSpPr>
          <p:nvPr>
            <p:ph type="title"/>
          </p:nvPr>
        </p:nvSpPr>
        <p:spPr>
          <a:xfrm>
            <a:off x="838200" y="815974"/>
            <a:ext cx="10515600" cy="1134507"/>
          </a:xfrm>
        </p:spPr>
        <p:txBody>
          <a:bodyPr>
            <a:normAutofit fontScale="90000"/>
          </a:bodyPr>
          <a:lstStyle/>
          <a:p>
            <a:pPr algn="ctr"/>
            <a:r>
              <a:rPr lang="en-US" dirty="0">
                <a:solidFill>
                  <a:srgbClr val="C00000"/>
                </a:solidFill>
                <a:latin typeface="Times New Roman" panose="02020603050405020304" pitchFamily="18" charset="0"/>
                <a:cs typeface="Times New Roman" panose="02020603050405020304" pitchFamily="18" charset="0"/>
              </a:rPr>
              <a:t>New Completion Cluster Efficiency Evaluation</a:t>
            </a:r>
          </a:p>
        </p:txBody>
      </p:sp>
      <p:sp>
        <p:nvSpPr>
          <p:cNvPr id="5" name="Content Placeholder 4">
            <a:extLst>
              <a:ext uri="{FF2B5EF4-FFF2-40B4-BE49-F238E27FC236}">
                <a16:creationId xmlns:a16="http://schemas.microsoft.com/office/drawing/2014/main" id="{E4D46081-7A3D-0389-B008-EE20140E1277}"/>
              </a:ext>
            </a:extLst>
          </p:cNvPr>
          <p:cNvSpPr>
            <a:spLocks noGrp="1"/>
          </p:cNvSpPr>
          <p:nvPr>
            <p:ph idx="1"/>
          </p:nvPr>
        </p:nvSpPr>
        <p:spPr>
          <a:xfrm>
            <a:off x="838200" y="1718772"/>
            <a:ext cx="10515600" cy="4790863"/>
          </a:xfrm>
        </p:spPr>
        <p:txBody>
          <a:bodyPr>
            <a:normAutofit lnSpcReduction="10000"/>
          </a:bodyPr>
          <a:lstStyle/>
          <a:p>
            <a:pPr algn="just">
              <a:buClr>
                <a:srgbClr val="FF0000"/>
              </a:buClr>
            </a:pPr>
            <a:r>
              <a:rPr lang="en-US" dirty="0">
                <a:latin typeface="Times New Roman" panose="02020603050405020304" pitchFamily="18" charset="0"/>
                <a:cs typeface="Times New Roman" panose="02020603050405020304" pitchFamily="18" charset="0"/>
              </a:rPr>
              <a:t>The wells in the three areas were in different parts of the Eagle Ford</a:t>
            </a:r>
          </a:p>
          <a:p>
            <a:pPr algn="just">
              <a:buClr>
                <a:srgbClr val="FF0000"/>
              </a:buClr>
            </a:pPr>
            <a:r>
              <a:rPr lang="en-US" dirty="0">
                <a:latin typeface="Times New Roman" panose="02020603050405020304" pitchFamily="18" charset="0"/>
                <a:cs typeface="Times New Roman" panose="02020603050405020304" pitchFamily="18" charset="0"/>
              </a:rPr>
              <a:t>All were completed from 2019 on with close cluster spacings and high proppant and fluid loadings</a:t>
            </a:r>
          </a:p>
          <a:p>
            <a:pPr algn="just">
              <a:buClr>
                <a:srgbClr val="FF0000"/>
              </a:buClr>
            </a:pPr>
            <a:r>
              <a:rPr lang="en-US" dirty="0">
                <a:latin typeface="Times New Roman" panose="02020603050405020304" pitchFamily="18" charset="0"/>
                <a:cs typeface="Times New Roman" panose="02020603050405020304" pitchFamily="18" charset="0"/>
              </a:rPr>
              <a:t>This comparison completely invalidates the use of offset type curves to forecast the total EUR per foot from a recompletion </a:t>
            </a:r>
          </a:p>
          <a:p>
            <a:pPr algn="just">
              <a:buClr>
                <a:srgbClr val="FF0000"/>
              </a:buClr>
            </a:pPr>
            <a:r>
              <a:rPr lang="en-US" dirty="0">
                <a:latin typeface="Times New Roman" panose="02020603050405020304" pitchFamily="18" charset="0"/>
                <a:cs typeface="Times New Roman" panose="02020603050405020304" pitchFamily="18" charset="0"/>
              </a:rPr>
              <a:t>If it is used the P5 EUR/ft is probably the best criteria vs the more traditional P50 and even then it may be too low</a:t>
            </a:r>
          </a:p>
          <a:p>
            <a:pPr lvl="1" algn="just">
              <a:buClr>
                <a:srgbClr val="FF0000"/>
              </a:buClr>
            </a:pPr>
            <a:r>
              <a:rPr lang="en-US" dirty="0">
                <a:latin typeface="Times New Roman" panose="02020603050405020304" pitchFamily="18" charset="0"/>
                <a:cs typeface="Times New Roman" panose="02020603050405020304" pitchFamily="18" charset="0"/>
              </a:rPr>
              <a:t>Analogous to plotting TVD vs temperature highest points are used</a:t>
            </a:r>
          </a:p>
          <a:p>
            <a:pPr algn="just">
              <a:buClr>
                <a:srgbClr val="FF0000"/>
              </a:buClr>
            </a:pPr>
            <a:r>
              <a:rPr lang="en-US" dirty="0">
                <a:latin typeface="Times New Roman" panose="02020603050405020304" pitchFamily="18" charset="0"/>
                <a:cs typeface="Times New Roman" panose="02020603050405020304" pitchFamily="18" charset="0"/>
              </a:rPr>
              <a:t>It is proposed that the OIP and RF method are better criteria to forecast recompletion total recovery post recompletion than any type curve based method</a:t>
            </a:r>
          </a:p>
        </p:txBody>
      </p:sp>
      <p:pic>
        <p:nvPicPr>
          <p:cNvPr id="7" name="Picture 6">
            <a:extLst>
              <a:ext uri="{FF2B5EF4-FFF2-40B4-BE49-F238E27FC236}">
                <a16:creationId xmlns:a16="http://schemas.microsoft.com/office/drawing/2014/main" id="{B0D30E11-5AE9-53AD-9EA8-04B99DF5AE58}"/>
              </a:ext>
            </a:extLst>
          </p:cNvPr>
          <p:cNvPicPr>
            <a:picLocks noChangeAspect="1"/>
          </p:cNvPicPr>
          <p:nvPr/>
        </p:nvPicPr>
        <p:blipFill>
          <a:blip r:embed="rId2"/>
          <a:stretch>
            <a:fillRect/>
          </a:stretch>
        </p:blipFill>
        <p:spPr>
          <a:xfrm>
            <a:off x="3" y="10665"/>
            <a:ext cx="12192000" cy="902798"/>
          </a:xfrm>
          <a:prstGeom prst="rect">
            <a:avLst/>
          </a:prstGeom>
        </p:spPr>
      </p:pic>
    </p:spTree>
    <p:extLst>
      <p:ext uri="{BB962C8B-B14F-4D97-AF65-F5344CB8AC3E}">
        <p14:creationId xmlns:p14="http://schemas.microsoft.com/office/powerpoint/2010/main" val="193326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FCC10-95D3-0870-0961-7591973CA941}"/>
              </a:ext>
            </a:extLst>
          </p:cNvPr>
          <p:cNvSpPr>
            <a:spLocks noGrp="1"/>
          </p:cNvSpPr>
          <p:nvPr>
            <p:ph type="title"/>
          </p:nvPr>
        </p:nvSpPr>
        <p:spPr>
          <a:xfrm>
            <a:off x="838200" y="815974"/>
            <a:ext cx="10515600" cy="1134507"/>
          </a:xfrm>
        </p:spPr>
        <p:txBody>
          <a:bodyPr>
            <a:normAutofit fontScale="90000"/>
          </a:bodyPr>
          <a:lstStyle/>
          <a:p>
            <a:pPr algn="ctr"/>
            <a:r>
              <a:rPr lang="en-US" sz="4400" dirty="0">
                <a:solidFill>
                  <a:srgbClr val="C00000"/>
                </a:solidFill>
                <a:latin typeface="Times New Roman" panose="02020603050405020304" pitchFamily="18" charset="0"/>
                <a:cs typeface="Times New Roman" panose="02020603050405020304" pitchFamily="18" charset="0"/>
              </a:rPr>
              <a:t>OIP per Acre Source (Calibrated Petrophysics)</a:t>
            </a:r>
            <a:endParaRPr lang="en-US" dirty="0">
              <a:solidFill>
                <a:srgbClr val="C0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0D30E11-5AE9-53AD-9EA8-04B99DF5AE58}"/>
              </a:ext>
            </a:extLst>
          </p:cNvPr>
          <p:cNvPicPr>
            <a:picLocks noChangeAspect="1"/>
          </p:cNvPicPr>
          <p:nvPr/>
        </p:nvPicPr>
        <p:blipFill>
          <a:blip r:embed="rId2"/>
          <a:stretch>
            <a:fillRect/>
          </a:stretch>
        </p:blipFill>
        <p:spPr>
          <a:xfrm>
            <a:off x="3" y="10665"/>
            <a:ext cx="12192000" cy="902798"/>
          </a:xfrm>
          <a:prstGeom prst="rect">
            <a:avLst/>
          </a:prstGeom>
        </p:spPr>
      </p:pic>
      <p:pic>
        <p:nvPicPr>
          <p:cNvPr id="6" name="Picture 5" descr="A screen shot of a computer screen&#10;&#10;Description automatically generated">
            <a:extLst>
              <a:ext uri="{FF2B5EF4-FFF2-40B4-BE49-F238E27FC236}">
                <a16:creationId xmlns:a16="http://schemas.microsoft.com/office/drawing/2014/main" id="{C450C3B8-36CD-F084-CD97-1F74542207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102" y="1718772"/>
            <a:ext cx="5573012" cy="4487480"/>
          </a:xfrm>
          <a:prstGeom prst="rect">
            <a:avLst/>
          </a:prstGeom>
        </p:spPr>
      </p:pic>
      <p:pic>
        <p:nvPicPr>
          <p:cNvPr id="8" name="Picture 7">
            <a:extLst>
              <a:ext uri="{FF2B5EF4-FFF2-40B4-BE49-F238E27FC236}">
                <a16:creationId xmlns:a16="http://schemas.microsoft.com/office/drawing/2014/main" id="{3791A8ED-2F1D-84B7-E228-BE1202F0BE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8" y="6348311"/>
            <a:ext cx="5943600" cy="360045"/>
          </a:xfrm>
          <a:prstGeom prst="rect">
            <a:avLst/>
          </a:prstGeom>
          <a:noFill/>
          <a:ln>
            <a:noFill/>
          </a:ln>
        </p:spPr>
      </p:pic>
      <p:sp>
        <p:nvSpPr>
          <p:cNvPr id="3" name="Rectangle 2">
            <a:extLst>
              <a:ext uri="{FF2B5EF4-FFF2-40B4-BE49-F238E27FC236}">
                <a16:creationId xmlns:a16="http://schemas.microsoft.com/office/drawing/2014/main" id="{108AECF5-50DC-CFB3-7A6A-00D26C194285}"/>
              </a:ext>
            </a:extLst>
          </p:cNvPr>
          <p:cNvSpPr/>
          <p:nvPr/>
        </p:nvSpPr>
        <p:spPr>
          <a:xfrm>
            <a:off x="6376307" y="6348311"/>
            <a:ext cx="653143" cy="3600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020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291B49-393F-34C1-8798-5038579C7778}"/>
              </a:ext>
            </a:extLst>
          </p:cNvPr>
          <p:cNvSpPr>
            <a:spLocks noGrp="1"/>
          </p:cNvSpPr>
          <p:nvPr>
            <p:ph type="title"/>
          </p:nvPr>
        </p:nvSpPr>
        <p:spPr>
          <a:xfrm>
            <a:off x="32612" y="1008262"/>
            <a:ext cx="12192000" cy="673099"/>
          </a:xfrm>
        </p:spPr>
        <p:txBody>
          <a:bodyPr>
            <a:noAutofit/>
          </a:bodyPr>
          <a:lstStyle/>
          <a:p>
            <a:pPr algn="ctr"/>
            <a:r>
              <a:rPr lang="en-US" dirty="0">
                <a:solidFill>
                  <a:srgbClr val="C00000"/>
                </a:solidFill>
                <a:latin typeface="Times New Roman" panose="02020603050405020304" pitchFamily="18" charset="0"/>
                <a:cs typeface="Times New Roman" panose="02020603050405020304" pitchFamily="18" charset="0"/>
              </a:rPr>
              <a:t>OIP/acre vs EUR/ft</a:t>
            </a:r>
          </a:p>
        </p:txBody>
      </p:sp>
      <p:sp>
        <p:nvSpPr>
          <p:cNvPr id="6" name="TextBox 5">
            <a:extLst>
              <a:ext uri="{FF2B5EF4-FFF2-40B4-BE49-F238E27FC236}">
                <a16:creationId xmlns:a16="http://schemas.microsoft.com/office/drawing/2014/main" id="{6A7978A7-3D36-6CF6-28EE-AFE8A627B8C7}"/>
              </a:ext>
            </a:extLst>
          </p:cNvPr>
          <p:cNvSpPr txBox="1"/>
          <p:nvPr/>
        </p:nvSpPr>
        <p:spPr>
          <a:xfrm rot="-5400000">
            <a:off x="-448351" y="3602400"/>
            <a:ext cx="421140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BO EUR/ft (OIP*max RF for well spacing)</a:t>
            </a:r>
          </a:p>
        </p:txBody>
      </p:sp>
      <p:sp>
        <p:nvSpPr>
          <p:cNvPr id="9" name="TextBox 8">
            <a:extLst>
              <a:ext uri="{FF2B5EF4-FFF2-40B4-BE49-F238E27FC236}">
                <a16:creationId xmlns:a16="http://schemas.microsoft.com/office/drawing/2014/main" id="{C70D1773-790D-46B4-D863-4E856E9F9CEE}"/>
              </a:ext>
            </a:extLst>
          </p:cNvPr>
          <p:cNvSpPr txBox="1"/>
          <p:nvPr/>
        </p:nvSpPr>
        <p:spPr>
          <a:xfrm>
            <a:off x="5340205" y="6208912"/>
            <a:ext cx="100540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OIP/acre</a:t>
            </a:r>
          </a:p>
        </p:txBody>
      </p:sp>
      <p:pic>
        <p:nvPicPr>
          <p:cNvPr id="7" name="Picture 6">
            <a:extLst>
              <a:ext uri="{FF2B5EF4-FFF2-40B4-BE49-F238E27FC236}">
                <a16:creationId xmlns:a16="http://schemas.microsoft.com/office/drawing/2014/main" id="{FBA669F7-5F33-D520-8E32-2A614EC6F625}"/>
              </a:ext>
            </a:extLst>
          </p:cNvPr>
          <p:cNvPicPr>
            <a:picLocks noChangeAspect="1"/>
          </p:cNvPicPr>
          <p:nvPr/>
        </p:nvPicPr>
        <p:blipFill>
          <a:blip r:embed="rId2"/>
          <a:stretch>
            <a:fillRect/>
          </a:stretch>
        </p:blipFill>
        <p:spPr>
          <a:xfrm>
            <a:off x="1998310" y="1681361"/>
            <a:ext cx="7509490" cy="4527551"/>
          </a:xfrm>
          <a:prstGeom prst="rect">
            <a:avLst/>
          </a:prstGeom>
        </p:spPr>
      </p:pic>
      <p:pic>
        <p:nvPicPr>
          <p:cNvPr id="2" name="Picture 1">
            <a:extLst>
              <a:ext uri="{FF2B5EF4-FFF2-40B4-BE49-F238E27FC236}">
                <a16:creationId xmlns:a16="http://schemas.microsoft.com/office/drawing/2014/main" id="{5D6B4045-710D-4073-E7F3-B0E796EA2F72}"/>
              </a:ext>
            </a:extLst>
          </p:cNvPr>
          <p:cNvPicPr>
            <a:picLocks noChangeAspect="1"/>
          </p:cNvPicPr>
          <p:nvPr/>
        </p:nvPicPr>
        <p:blipFill>
          <a:blip r:embed="rId3"/>
          <a:stretch>
            <a:fillRect/>
          </a:stretch>
        </p:blipFill>
        <p:spPr>
          <a:xfrm>
            <a:off x="-1" y="0"/>
            <a:ext cx="12192000" cy="902798"/>
          </a:xfrm>
          <a:prstGeom prst="rect">
            <a:avLst/>
          </a:prstGeom>
        </p:spPr>
      </p:pic>
    </p:spTree>
    <p:extLst>
      <p:ext uri="{BB962C8B-B14F-4D97-AF65-F5344CB8AC3E}">
        <p14:creationId xmlns:p14="http://schemas.microsoft.com/office/powerpoint/2010/main" val="563147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751EC4-6EB1-AE98-7E0D-3530725BCDCB}"/>
              </a:ext>
            </a:extLst>
          </p:cNvPr>
          <p:cNvPicPr>
            <a:picLocks noChangeAspect="1"/>
          </p:cNvPicPr>
          <p:nvPr/>
        </p:nvPicPr>
        <p:blipFill>
          <a:blip r:embed="rId2"/>
          <a:stretch>
            <a:fillRect/>
          </a:stretch>
        </p:blipFill>
        <p:spPr>
          <a:xfrm>
            <a:off x="875714" y="1611445"/>
            <a:ext cx="10805147" cy="4667250"/>
          </a:xfrm>
          <a:prstGeom prst="rect">
            <a:avLst/>
          </a:prstGeom>
        </p:spPr>
      </p:pic>
      <p:sp>
        <p:nvSpPr>
          <p:cNvPr id="10" name="TextBox 9">
            <a:extLst>
              <a:ext uri="{FF2B5EF4-FFF2-40B4-BE49-F238E27FC236}">
                <a16:creationId xmlns:a16="http://schemas.microsoft.com/office/drawing/2014/main" id="{EFF7DB9C-F139-702C-6D9C-8C16C78AE5C6}"/>
              </a:ext>
            </a:extLst>
          </p:cNvPr>
          <p:cNvSpPr txBox="1"/>
          <p:nvPr/>
        </p:nvSpPr>
        <p:spPr>
          <a:xfrm>
            <a:off x="185784" y="6476451"/>
            <a:ext cx="4482705" cy="338554"/>
          </a:xfrm>
          <a:prstGeom prst="rect">
            <a:avLst/>
          </a:prstGeom>
          <a:noFill/>
        </p:spPr>
        <p:txBody>
          <a:bodyPr wrap="square" rtlCol="0">
            <a:spAutoFit/>
          </a:bodyPr>
          <a:lstStyle/>
          <a:p>
            <a:r>
              <a:rPr lang="en-US" sz="1600" dirty="0" err="1">
                <a:latin typeface="Times New Roman" panose="02020603050405020304" pitchFamily="18" charset="0"/>
                <a:cs typeface="Times New Roman" panose="02020603050405020304" pitchFamily="18" charset="0"/>
              </a:rPr>
              <a:t>Urtec</a:t>
            </a:r>
            <a:r>
              <a:rPr lang="en-US" sz="1600" dirty="0">
                <a:latin typeface="Times New Roman" panose="02020603050405020304" pitchFamily="18" charset="0"/>
                <a:cs typeface="Times New Roman" panose="02020603050405020304" pitchFamily="18" charset="0"/>
              </a:rPr>
              <a:t> 2570 COP </a:t>
            </a:r>
            <a:r>
              <a:rPr lang="en-US" sz="1600" dirty="0" err="1">
                <a:latin typeface="Times New Roman" panose="02020603050405020304" pitchFamily="18" charset="0"/>
                <a:cs typeface="Times New Roman" panose="02020603050405020304" pitchFamily="18" charset="0"/>
              </a:rPr>
              <a:t>Raterman</a:t>
            </a:r>
            <a:r>
              <a:rPr lang="en-US" sz="1600" dirty="0">
                <a:latin typeface="Times New Roman" panose="02020603050405020304" pitchFamily="18" charset="0"/>
                <a:cs typeface="Times New Roman" panose="02020603050405020304" pitchFamily="18" charset="0"/>
              </a:rPr>
              <a:t> et al 2020          </a:t>
            </a:r>
          </a:p>
        </p:txBody>
      </p:sp>
      <p:sp>
        <p:nvSpPr>
          <p:cNvPr id="13" name="Title 1">
            <a:extLst>
              <a:ext uri="{FF2B5EF4-FFF2-40B4-BE49-F238E27FC236}">
                <a16:creationId xmlns:a16="http://schemas.microsoft.com/office/drawing/2014/main" id="{171CE7BF-997D-4106-64AA-9A517E68137F}"/>
              </a:ext>
            </a:extLst>
          </p:cNvPr>
          <p:cNvSpPr>
            <a:spLocks noGrp="1"/>
          </p:cNvSpPr>
          <p:nvPr>
            <p:ph type="title"/>
          </p:nvPr>
        </p:nvSpPr>
        <p:spPr>
          <a:xfrm>
            <a:off x="0" y="915475"/>
            <a:ext cx="12191999" cy="685800"/>
          </a:xfrm>
        </p:spPr>
        <p:txBody>
          <a:bodyPr>
            <a:noAutofit/>
          </a:bodyPr>
          <a:lstStyle/>
          <a:p>
            <a:pPr algn="ctr"/>
            <a:r>
              <a:rPr lang="en-US" dirty="0">
                <a:solidFill>
                  <a:srgbClr val="C00000"/>
                </a:solidFill>
                <a:latin typeface="Times New Roman" panose="02020603050405020304" pitchFamily="18" charset="0"/>
                <a:cs typeface="Times New Roman" panose="02020603050405020304" pitchFamily="18" charset="0"/>
              </a:rPr>
              <a:t>Eagle Ford Producing Height Assumption Support</a:t>
            </a:r>
          </a:p>
        </p:txBody>
      </p:sp>
      <p:sp>
        <p:nvSpPr>
          <p:cNvPr id="14" name="Rectangle 13">
            <a:extLst>
              <a:ext uri="{FF2B5EF4-FFF2-40B4-BE49-F238E27FC236}">
                <a16:creationId xmlns:a16="http://schemas.microsoft.com/office/drawing/2014/main" id="{7B9EDE8E-D7BF-CE1A-12A7-C79AF7EA59CD}"/>
              </a:ext>
            </a:extLst>
          </p:cNvPr>
          <p:cNvSpPr/>
          <p:nvPr/>
        </p:nvSpPr>
        <p:spPr bwMode="auto">
          <a:xfrm>
            <a:off x="2427137" y="4056595"/>
            <a:ext cx="89199" cy="607197"/>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F6A9315-65FA-4C33-B5EA-66B88555C637}"/>
              </a:ext>
            </a:extLst>
          </p:cNvPr>
          <p:cNvSpPr txBox="1"/>
          <p:nvPr/>
        </p:nvSpPr>
        <p:spPr>
          <a:xfrm>
            <a:off x="212172" y="4111919"/>
            <a:ext cx="1327084" cy="369332"/>
          </a:xfrm>
          <a:prstGeom prst="rect">
            <a:avLst/>
          </a:prstGeom>
          <a:solidFill>
            <a:srgbClr val="FFFF00"/>
          </a:solidFill>
        </p:spPr>
        <p:txBody>
          <a:bodyPr wrap="square" rtlCol="0">
            <a:spAutoFit/>
          </a:bodyPr>
          <a:lstStyle/>
          <a:p>
            <a:r>
              <a:rPr lang="en-US" dirty="0">
                <a:latin typeface="Times New Roman" panose="02020603050405020304" pitchFamily="18" charset="0"/>
                <a:cs typeface="Times New Roman" panose="02020603050405020304" pitchFamily="18" charset="0"/>
              </a:rPr>
              <a:t>55’ Propped</a:t>
            </a:r>
          </a:p>
        </p:txBody>
      </p:sp>
      <p:cxnSp>
        <p:nvCxnSpPr>
          <p:cNvPr id="17" name="Straight Arrow Connector 16">
            <a:extLst>
              <a:ext uri="{FF2B5EF4-FFF2-40B4-BE49-F238E27FC236}">
                <a16:creationId xmlns:a16="http://schemas.microsoft.com/office/drawing/2014/main" id="{7FA35366-2DB7-E533-2E85-E1194489DD4B}"/>
              </a:ext>
            </a:extLst>
          </p:cNvPr>
          <p:cNvCxnSpPr>
            <a:cxnSpLocks/>
            <a:stCxn id="15" idx="3"/>
          </p:cNvCxnSpPr>
          <p:nvPr/>
        </p:nvCxnSpPr>
        <p:spPr bwMode="auto">
          <a:xfrm>
            <a:off x="1539256" y="4296585"/>
            <a:ext cx="715279"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8" name="TextBox 17">
            <a:extLst>
              <a:ext uri="{FF2B5EF4-FFF2-40B4-BE49-F238E27FC236}">
                <a16:creationId xmlns:a16="http://schemas.microsoft.com/office/drawing/2014/main" id="{ACB10773-C1B5-6499-E6B3-9E0C4F41DCD3}"/>
              </a:ext>
            </a:extLst>
          </p:cNvPr>
          <p:cNvSpPr txBox="1"/>
          <p:nvPr/>
        </p:nvSpPr>
        <p:spPr>
          <a:xfrm>
            <a:off x="111168" y="3263251"/>
            <a:ext cx="1529092" cy="369332"/>
          </a:xfrm>
          <a:prstGeom prst="rect">
            <a:avLst/>
          </a:prstGeom>
          <a:solidFill>
            <a:srgbClr val="FFFF00"/>
          </a:solid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150’producing</a:t>
            </a:r>
          </a:p>
        </p:txBody>
      </p:sp>
      <p:pic>
        <p:nvPicPr>
          <p:cNvPr id="2" name="Picture 1">
            <a:extLst>
              <a:ext uri="{FF2B5EF4-FFF2-40B4-BE49-F238E27FC236}">
                <a16:creationId xmlns:a16="http://schemas.microsoft.com/office/drawing/2014/main" id="{9C897D10-0EE4-DFFF-BAE2-0A191DAE6780}"/>
              </a:ext>
            </a:extLst>
          </p:cNvPr>
          <p:cNvPicPr>
            <a:picLocks noChangeAspect="1"/>
          </p:cNvPicPr>
          <p:nvPr/>
        </p:nvPicPr>
        <p:blipFill>
          <a:blip r:embed="rId3"/>
          <a:stretch>
            <a:fillRect/>
          </a:stretch>
        </p:blipFill>
        <p:spPr>
          <a:xfrm>
            <a:off x="3" y="2507"/>
            <a:ext cx="12192000" cy="902798"/>
          </a:xfrm>
          <a:prstGeom prst="rect">
            <a:avLst/>
          </a:prstGeom>
        </p:spPr>
      </p:pic>
      <p:sp>
        <p:nvSpPr>
          <p:cNvPr id="4" name="TextBox 3">
            <a:extLst>
              <a:ext uri="{FF2B5EF4-FFF2-40B4-BE49-F238E27FC236}">
                <a16:creationId xmlns:a16="http://schemas.microsoft.com/office/drawing/2014/main" id="{9FE578F0-03D0-8BE8-A730-97A87E456510}"/>
              </a:ext>
            </a:extLst>
          </p:cNvPr>
          <p:cNvSpPr txBox="1"/>
          <p:nvPr/>
        </p:nvSpPr>
        <p:spPr>
          <a:xfrm>
            <a:off x="4462727" y="6245618"/>
            <a:ext cx="2835097"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Total pay thickness 257 ft </a:t>
            </a:r>
          </a:p>
        </p:txBody>
      </p:sp>
    </p:spTree>
    <p:extLst>
      <p:ext uri="{BB962C8B-B14F-4D97-AF65-F5344CB8AC3E}">
        <p14:creationId xmlns:p14="http://schemas.microsoft.com/office/powerpoint/2010/main" val="339045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FCC10-95D3-0870-0961-7591973CA941}"/>
              </a:ext>
            </a:extLst>
          </p:cNvPr>
          <p:cNvSpPr>
            <a:spLocks noGrp="1"/>
          </p:cNvSpPr>
          <p:nvPr>
            <p:ph type="title"/>
          </p:nvPr>
        </p:nvSpPr>
        <p:spPr>
          <a:xfrm>
            <a:off x="838200" y="815974"/>
            <a:ext cx="10515600" cy="1134507"/>
          </a:xfrm>
        </p:spPr>
        <p:txBody>
          <a:bodyPr>
            <a:normAutofit/>
          </a:bodyPr>
          <a:lstStyle/>
          <a:p>
            <a:pPr algn="ctr"/>
            <a:r>
              <a:rPr lang="en-US" dirty="0">
                <a:solidFill>
                  <a:srgbClr val="C00000"/>
                </a:solidFill>
                <a:latin typeface="Times New Roman" panose="02020603050405020304" pitchFamily="18" charset="0"/>
                <a:cs typeface="Times New Roman" panose="02020603050405020304" pitchFamily="18" charset="0"/>
              </a:rPr>
              <a:t>Well Spacing vs Maximum Recovery Factor</a:t>
            </a:r>
          </a:p>
        </p:txBody>
      </p:sp>
      <p:pic>
        <p:nvPicPr>
          <p:cNvPr id="7" name="Picture 6">
            <a:extLst>
              <a:ext uri="{FF2B5EF4-FFF2-40B4-BE49-F238E27FC236}">
                <a16:creationId xmlns:a16="http://schemas.microsoft.com/office/drawing/2014/main" id="{B0D30E11-5AE9-53AD-9EA8-04B99DF5AE58}"/>
              </a:ext>
            </a:extLst>
          </p:cNvPr>
          <p:cNvPicPr>
            <a:picLocks noChangeAspect="1"/>
          </p:cNvPicPr>
          <p:nvPr/>
        </p:nvPicPr>
        <p:blipFill>
          <a:blip r:embed="rId2"/>
          <a:stretch>
            <a:fillRect/>
          </a:stretch>
        </p:blipFill>
        <p:spPr>
          <a:xfrm>
            <a:off x="3" y="2507"/>
            <a:ext cx="12192000" cy="902798"/>
          </a:xfrm>
          <a:prstGeom prst="rect">
            <a:avLst/>
          </a:prstGeom>
        </p:spPr>
      </p:pic>
      <p:pic>
        <p:nvPicPr>
          <p:cNvPr id="5" name="Picture 4">
            <a:extLst>
              <a:ext uri="{FF2B5EF4-FFF2-40B4-BE49-F238E27FC236}">
                <a16:creationId xmlns:a16="http://schemas.microsoft.com/office/drawing/2014/main" id="{C2F45BB3-1157-056C-FFE8-B8ED0BA810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398" y="2271581"/>
            <a:ext cx="5338434" cy="3214541"/>
          </a:xfrm>
          <a:prstGeom prst="rect">
            <a:avLst/>
          </a:prstGeom>
          <a:noFill/>
          <a:ln>
            <a:noFill/>
          </a:ln>
        </p:spPr>
      </p:pic>
      <p:sp>
        <p:nvSpPr>
          <p:cNvPr id="6" name="TextBox 5">
            <a:extLst>
              <a:ext uri="{FF2B5EF4-FFF2-40B4-BE49-F238E27FC236}">
                <a16:creationId xmlns:a16="http://schemas.microsoft.com/office/drawing/2014/main" id="{6AA41F81-770D-146A-783A-84E9CAD32C6F}"/>
              </a:ext>
            </a:extLst>
          </p:cNvPr>
          <p:cNvSpPr txBox="1"/>
          <p:nvPr/>
        </p:nvSpPr>
        <p:spPr>
          <a:xfrm rot="-5400000">
            <a:off x="-1112363" y="3392475"/>
            <a:ext cx="298819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Maximum oil recovery factor</a:t>
            </a:r>
          </a:p>
        </p:txBody>
      </p:sp>
      <p:sp>
        <p:nvSpPr>
          <p:cNvPr id="8" name="TextBox 7">
            <a:extLst>
              <a:ext uri="{FF2B5EF4-FFF2-40B4-BE49-F238E27FC236}">
                <a16:creationId xmlns:a16="http://schemas.microsoft.com/office/drawing/2014/main" id="{B4E08B5C-965C-2DC0-4C62-D635474F9590}"/>
              </a:ext>
            </a:extLst>
          </p:cNvPr>
          <p:cNvSpPr txBox="1"/>
          <p:nvPr/>
        </p:nvSpPr>
        <p:spPr>
          <a:xfrm>
            <a:off x="1393779" y="5486122"/>
            <a:ext cx="9240030" cy="1200329"/>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Average Well Spacing ft</a:t>
            </a:r>
          </a:p>
          <a:p>
            <a:pPr algn="ctr"/>
            <a:r>
              <a:rPr lang="en-US" dirty="0">
                <a:latin typeface="Times New Roman" panose="02020603050405020304" pitchFamily="18" charset="0"/>
                <a:cs typeface="Times New Roman" panose="02020603050405020304" pitchFamily="18" charset="0"/>
              </a:rPr>
              <a:t>Quick calculation 2% of oil spacing and 7% of gas condensate spacing</a:t>
            </a:r>
          </a:p>
          <a:p>
            <a:pPr algn="ctr"/>
            <a:r>
              <a:rPr lang="en-US" dirty="0">
                <a:latin typeface="Times New Roman" panose="02020603050405020304" pitchFamily="18" charset="0"/>
                <a:cs typeface="Times New Roman" panose="02020603050405020304" pitchFamily="18" charset="0"/>
              </a:rPr>
              <a:t>Dry gas 1320 spacing close to stand alone, 42% of spacing = </a:t>
            </a:r>
            <a:r>
              <a:rPr lang="en-US" dirty="0" err="1">
                <a:latin typeface="Times New Roman" panose="02020603050405020304" pitchFamily="18" charset="0"/>
                <a:cs typeface="Times New Roman" panose="02020603050405020304" pitchFamily="18" charset="0"/>
              </a:rPr>
              <a:t>quicklook</a:t>
            </a:r>
            <a:r>
              <a:rPr lang="en-US" dirty="0">
                <a:latin typeface="Times New Roman" panose="02020603050405020304" pitchFamily="18" charset="0"/>
                <a:cs typeface="Times New Roman" panose="02020603050405020304" pitchFamily="18" charset="0"/>
              </a:rPr>
              <a:t> maximum recovery factor</a:t>
            </a:r>
          </a:p>
          <a:p>
            <a:pPr algn="ctr"/>
            <a:r>
              <a:rPr lang="en-US" dirty="0">
                <a:latin typeface="Times New Roman" panose="02020603050405020304" pitchFamily="18" charset="0"/>
                <a:cs typeface="Times New Roman" panose="02020603050405020304" pitchFamily="18" charset="0"/>
              </a:rPr>
              <a:t>Drainage area for recovery factor oil window = 660*Perf Interval/43560</a:t>
            </a:r>
          </a:p>
        </p:txBody>
      </p:sp>
      <p:pic>
        <p:nvPicPr>
          <p:cNvPr id="9" name="Picture 8">
            <a:extLst>
              <a:ext uri="{FF2B5EF4-FFF2-40B4-BE49-F238E27FC236}">
                <a16:creationId xmlns:a16="http://schemas.microsoft.com/office/drawing/2014/main" id="{5095AD64-8549-FC2D-27A0-DF71961206AC}"/>
              </a:ext>
            </a:extLst>
          </p:cNvPr>
          <p:cNvPicPr>
            <a:picLocks noChangeAspect="1"/>
          </p:cNvPicPr>
          <p:nvPr/>
        </p:nvPicPr>
        <p:blipFill>
          <a:blip r:embed="rId4"/>
          <a:stretch>
            <a:fillRect/>
          </a:stretch>
        </p:blipFill>
        <p:spPr>
          <a:xfrm>
            <a:off x="6178209" y="2271581"/>
            <a:ext cx="5331705" cy="3214541"/>
          </a:xfrm>
          <a:prstGeom prst="rect">
            <a:avLst/>
          </a:prstGeom>
        </p:spPr>
      </p:pic>
      <p:sp>
        <p:nvSpPr>
          <p:cNvPr id="11" name="TextBox 10">
            <a:extLst>
              <a:ext uri="{FF2B5EF4-FFF2-40B4-BE49-F238E27FC236}">
                <a16:creationId xmlns:a16="http://schemas.microsoft.com/office/drawing/2014/main" id="{761FC858-6821-8FE7-F081-50F91304695C}"/>
              </a:ext>
            </a:extLst>
          </p:cNvPr>
          <p:cNvSpPr txBox="1"/>
          <p:nvPr/>
        </p:nvSpPr>
        <p:spPr>
          <a:xfrm>
            <a:off x="2288198" y="1713714"/>
            <a:ext cx="858440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Oil 						Gas Condensate (MCFE/OGIP)</a:t>
            </a:r>
          </a:p>
        </p:txBody>
      </p:sp>
      <p:sp>
        <p:nvSpPr>
          <p:cNvPr id="2" name="TextBox 1">
            <a:extLst>
              <a:ext uri="{FF2B5EF4-FFF2-40B4-BE49-F238E27FC236}">
                <a16:creationId xmlns:a16="http://schemas.microsoft.com/office/drawing/2014/main" id="{300657F9-13DC-26A9-44BD-35D1E1C87CFE}"/>
              </a:ext>
            </a:extLst>
          </p:cNvPr>
          <p:cNvSpPr txBox="1"/>
          <p:nvPr/>
        </p:nvSpPr>
        <p:spPr>
          <a:xfrm>
            <a:off x="3869872" y="2470268"/>
            <a:ext cx="12859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&gt;=660 14%</a:t>
            </a:r>
          </a:p>
        </p:txBody>
      </p:sp>
      <p:sp>
        <p:nvSpPr>
          <p:cNvPr id="3" name="TextBox 2">
            <a:extLst>
              <a:ext uri="{FF2B5EF4-FFF2-40B4-BE49-F238E27FC236}">
                <a16:creationId xmlns:a16="http://schemas.microsoft.com/office/drawing/2014/main" id="{5BC44E5B-7079-7ADC-EF01-813E1D8B6E84}"/>
              </a:ext>
            </a:extLst>
          </p:cNvPr>
          <p:cNvSpPr txBox="1"/>
          <p:nvPr/>
        </p:nvSpPr>
        <p:spPr>
          <a:xfrm>
            <a:off x="8987870" y="2470268"/>
            <a:ext cx="127150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&gt;=880 65%</a:t>
            </a:r>
          </a:p>
        </p:txBody>
      </p:sp>
    </p:spTree>
    <p:extLst>
      <p:ext uri="{BB962C8B-B14F-4D97-AF65-F5344CB8AC3E}">
        <p14:creationId xmlns:p14="http://schemas.microsoft.com/office/powerpoint/2010/main" val="344061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FCC10-95D3-0870-0961-7591973CA941}"/>
              </a:ext>
            </a:extLst>
          </p:cNvPr>
          <p:cNvSpPr>
            <a:spLocks noGrp="1"/>
          </p:cNvSpPr>
          <p:nvPr>
            <p:ph type="title"/>
          </p:nvPr>
        </p:nvSpPr>
        <p:spPr>
          <a:xfrm>
            <a:off x="838200" y="815974"/>
            <a:ext cx="10515600" cy="1134507"/>
          </a:xfrm>
        </p:spPr>
        <p:txBody>
          <a:bodyPr>
            <a:normAutofit/>
          </a:bodyPr>
          <a:lstStyle/>
          <a:p>
            <a:pPr algn="ctr"/>
            <a:r>
              <a:rPr lang="en-US" dirty="0">
                <a:solidFill>
                  <a:srgbClr val="C00000"/>
                </a:solidFill>
                <a:latin typeface="Times New Roman" panose="02020603050405020304" pitchFamily="18" charset="0"/>
                <a:cs typeface="Times New Roman" panose="02020603050405020304" pitchFamily="18" charset="0"/>
              </a:rPr>
              <a:t>Gas Condensate 880 ft Spacing Support</a:t>
            </a:r>
          </a:p>
        </p:txBody>
      </p:sp>
      <p:pic>
        <p:nvPicPr>
          <p:cNvPr id="10" name="Picture 9">
            <a:extLst>
              <a:ext uri="{FF2B5EF4-FFF2-40B4-BE49-F238E27FC236}">
                <a16:creationId xmlns:a16="http://schemas.microsoft.com/office/drawing/2014/main" id="{537C96A9-AB2E-86A4-7F61-E545C48E97C5}"/>
              </a:ext>
            </a:extLst>
          </p:cNvPr>
          <p:cNvPicPr>
            <a:picLocks noChangeAspect="1"/>
          </p:cNvPicPr>
          <p:nvPr/>
        </p:nvPicPr>
        <p:blipFill>
          <a:blip r:embed="rId2"/>
          <a:stretch>
            <a:fillRect/>
          </a:stretch>
        </p:blipFill>
        <p:spPr>
          <a:xfrm>
            <a:off x="3" y="2507"/>
            <a:ext cx="12192000" cy="902798"/>
          </a:xfrm>
          <a:prstGeom prst="rect">
            <a:avLst/>
          </a:prstGeom>
        </p:spPr>
      </p:pic>
      <p:pic>
        <p:nvPicPr>
          <p:cNvPr id="12" name="Picture 11">
            <a:extLst>
              <a:ext uri="{FF2B5EF4-FFF2-40B4-BE49-F238E27FC236}">
                <a16:creationId xmlns:a16="http://schemas.microsoft.com/office/drawing/2014/main" id="{AA96198A-61C1-FD23-E2A2-174AF22CA363}"/>
              </a:ext>
            </a:extLst>
          </p:cNvPr>
          <p:cNvPicPr>
            <a:picLocks noChangeAspect="1"/>
          </p:cNvPicPr>
          <p:nvPr/>
        </p:nvPicPr>
        <p:blipFill rotWithShape="1">
          <a:blip r:embed="rId3"/>
          <a:srcRect l="23025" t="12958" r="14906" b="9440"/>
          <a:stretch/>
        </p:blipFill>
        <p:spPr>
          <a:xfrm>
            <a:off x="3149628" y="1718772"/>
            <a:ext cx="5892744" cy="4257485"/>
          </a:xfrm>
          <a:prstGeom prst="rect">
            <a:avLst/>
          </a:prstGeom>
        </p:spPr>
      </p:pic>
      <p:sp>
        <p:nvSpPr>
          <p:cNvPr id="13" name="TextBox 12">
            <a:extLst>
              <a:ext uri="{FF2B5EF4-FFF2-40B4-BE49-F238E27FC236}">
                <a16:creationId xmlns:a16="http://schemas.microsoft.com/office/drawing/2014/main" id="{8F5C920E-D813-0886-7ACD-EFA727C9E2A7}"/>
              </a:ext>
            </a:extLst>
          </p:cNvPr>
          <p:cNvSpPr txBox="1"/>
          <p:nvPr/>
        </p:nvSpPr>
        <p:spPr>
          <a:xfrm>
            <a:off x="195943" y="6347922"/>
            <a:ext cx="1761572" cy="369332"/>
          </a:xfrm>
          <a:prstGeom prst="rect">
            <a:avLst/>
          </a:prstGeom>
          <a:noFill/>
        </p:spPr>
        <p:txBody>
          <a:bodyPr wrap="none" rtlCol="0">
            <a:spAutoFit/>
          </a:bodyPr>
          <a:lstStyle/>
          <a:p>
            <a:r>
              <a:rPr lang="en-US" dirty="0" err="1"/>
              <a:t>URTeC</a:t>
            </a:r>
            <a:r>
              <a:rPr lang="en-US" dirty="0"/>
              <a:t> 2695433</a:t>
            </a:r>
          </a:p>
        </p:txBody>
      </p:sp>
      <p:sp>
        <p:nvSpPr>
          <p:cNvPr id="14" name="TextBox 13">
            <a:extLst>
              <a:ext uri="{FF2B5EF4-FFF2-40B4-BE49-F238E27FC236}">
                <a16:creationId xmlns:a16="http://schemas.microsoft.com/office/drawing/2014/main" id="{4558C50A-B042-C336-9C63-2E9F52320FEC}"/>
              </a:ext>
            </a:extLst>
          </p:cNvPr>
          <p:cNvSpPr txBox="1"/>
          <p:nvPr/>
        </p:nvSpPr>
        <p:spPr>
          <a:xfrm>
            <a:off x="3926175" y="5976257"/>
            <a:ext cx="433965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800 ft spacing close to stand alone “b” factor</a:t>
            </a:r>
          </a:p>
        </p:txBody>
      </p:sp>
    </p:spTree>
    <p:extLst>
      <p:ext uri="{BB962C8B-B14F-4D97-AF65-F5344CB8AC3E}">
        <p14:creationId xmlns:p14="http://schemas.microsoft.com/office/powerpoint/2010/main" val="1287045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DD825-1DBA-4530-F058-6914BC01524E}"/>
              </a:ext>
            </a:extLst>
          </p:cNvPr>
          <p:cNvSpPr>
            <a:spLocks noGrp="1"/>
          </p:cNvSpPr>
          <p:nvPr>
            <p:ph type="title"/>
          </p:nvPr>
        </p:nvSpPr>
        <p:spPr>
          <a:xfrm>
            <a:off x="175847" y="905305"/>
            <a:ext cx="12016150" cy="837326"/>
          </a:xfrm>
        </p:spPr>
        <p:txBody>
          <a:bodyPr>
            <a:noAutofit/>
          </a:bodyPr>
          <a:lstStyle/>
          <a:p>
            <a:pPr algn="ctr"/>
            <a:r>
              <a:rPr lang="en-US" dirty="0">
                <a:solidFill>
                  <a:srgbClr val="C00000"/>
                </a:solidFill>
                <a:latin typeface="Times New Roman" panose="02020603050405020304" pitchFamily="18" charset="0"/>
                <a:cs typeface="Times New Roman" panose="02020603050405020304" pitchFamily="18" charset="0"/>
              </a:rPr>
              <a:t>OIP Method vs Offset New Well EUR/ft Area 1</a:t>
            </a:r>
          </a:p>
        </p:txBody>
      </p:sp>
      <p:sp>
        <p:nvSpPr>
          <p:cNvPr id="2" name="TextBox 1">
            <a:extLst>
              <a:ext uri="{FF2B5EF4-FFF2-40B4-BE49-F238E27FC236}">
                <a16:creationId xmlns:a16="http://schemas.microsoft.com/office/drawing/2014/main" id="{CE26F4F1-D0B7-CCFB-DDDE-BD88C456D18E}"/>
              </a:ext>
            </a:extLst>
          </p:cNvPr>
          <p:cNvSpPr txBox="1"/>
          <p:nvPr/>
        </p:nvSpPr>
        <p:spPr>
          <a:xfrm rot="-5400000">
            <a:off x="-1335575" y="3726027"/>
            <a:ext cx="459286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Total EUR (Recompletion Uplift plus Cum Oil)</a:t>
            </a:r>
          </a:p>
        </p:txBody>
      </p:sp>
      <p:pic>
        <p:nvPicPr>
          <p:cNvPr id="4" name="Picture 3">
            <a:extLst>
              <a:ext uri="{FF2B5EF4-FFF2-40B4-BE49-F238E27FC236}">
                <a16:creationId xmlns:a16="http://schemas.microsoft.com/office/drawing/2014/main" id="{3317ABB0-EB9A-4482-77F4-ACE517D35D5A}"/>
              </a:ext>
            </a:extLst>
          </p:cNvPr>
          <p:cNvPicPr>
            <a:picLocks noChangeAspect="1"/>
          </p:cNvPicPr>
          <p:nvPr/>
        </p:nvPicPr>
        <p:blipFill>
          <a:blip r:embed="rId2"/>
          <a:stretch>
            <a:fillRect/>
          </a:stretch>
        </p:blipFill>
        <p:spPr>
          <a:xfrm>
            <a:off x="1145521" y="1891849"/>
            <a:ext cx="8793335" cy="4904757"/>
          </a:xfrm>
          <a:prstGeom prst="rect">
            <a:avLst/>
          </a:prstGeom>
        </p:spPr>
      </p:pic>
      <p:pic>
        <p:nvPicPr>
          <p:cNvPr id="6" name="Picture 5">
            <a:extLst>
              <a:ext uri="{FF2B5EF4-FFF2-40B4-BE49-F238E27FC236}">
                <a16:creationId xmlns:a16="http://schemas.microsoft.com/office/drawing/2014/main" id="{8019851F-1E27-5498-3B7D-D228C3E394B4}"/>
              </a:ext>
            </a:extLst>
          </p:cNvPr>
          <p:cNvPicPr>
            <a:picLocks noChangeAspect="1"/>
          </p:cNvPicPr>
          <p:nvPr/>
        </p:nvPicPr>
        <p:blipFill>
          <a:blip r:embed="rId3"/>
          <a:stretch>
            <a:fillRect/>
          </a:stretch>
        </p:blipFill>
        <p:spPr>
          <a:xfrm>
            <a:off x="3" y="2507"/>
            <a:ext cx="12192000" cy="902798"/>
          </a:xfrm>
          <a:prstGeom prst="rect">
            <a:avLst/>
          </a:prstGeom>
        </p:spPr>
      </p:pic>
    </p:spTree>
    <p:extLst>
      <p:ext uri="{BB962C8B-B14F-4D97-AF65-F5344CB8AC3E}">
        <p14:creationId xmlns:p14="http://schemas.microsoft.com/office/powerpoint/2010/main" val="385829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DD825-1DBA-4530-F058-6914BC01524E}"/>
              </a:ext>
            </a:extLst>
          </p:cNvPr>
          <p:cNvSpPr>
            <a:spLocks noGrp="1"/>
          </p:cNvSpPr>
          <p:nvPr>
            <p:ph type="title"/>
          </p:nvPr>
        </p:nvSpPr>
        <p:spPr>
          <a:xfrm>
            <a:off x="0" y="905305"/>
            <a:ext cx="12311406" cy="837326"/>
          </a:xfrm>
        </p:spPr>
        <p:txBody>
          <a:bodyPr>
            <a:noAutofit/>
          </a:bodyPr>
          <a:lstStyle/>
          <a:p>
            <a:pPr algn="ctr"/>
            <a:r>
              <a:rPr lang="en-US" dirty="0">
                <a:solidFill>
                  <a:srgbClr val="C00000"/>
                </a:solidFill>
                <a:latin typeface="Times New Roman" panose="02020603050405020304" pitchFamily="18" charset="0"/>
                <a:cs typeface="Times New Roman" panose="02020603050405020304" pitchFamily="18" charset="0"/>
              </a:rPr>
              <a:t>OIP Method Results Eagle Ford-All 5 Refracs</a:t>
            </a:r>
          </a:p>
        </p:txBody>
      </p:sp>
      <p:pic>
        <p:nvPicPr>
          <p:cNvPr id="2" name="Picture 1">
            <a:extLst>
              <a:ext uri="{FF2B5EF4-FFF2-40B4-BE49-F238E27FC236}">
                <a16:creationId xmlns:a16="http://schemas.microsoft.com/office/drawing/2014/main" id="{5B90448C-0061-2247-BE55-6C98A3EF08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7414" y="1743820"/>
            <a:ext cx="7837170" cy="4695825"/>
          </a:xfrm>
          <a:prstGeom prst="rect">
            <a:avLst/>
          </a:prstGeom>
          <a:noFill/>
          <a:ln>
            <a:noFill/>
          </a:ln>
        </p:spPr>
      </p:pic>
      <p:sp>
        <p:nvSpPr>
          <p:cNvPr id="5" name="TextBox 4">
            <a:extLst>
              <a:ext uri="{FF2B5EF4-FFF2-40B4-BE49-F238E27FC236}">
                <a16:creationId xmlns:a16="http://schemas.microsoft.com/office/drawing/2014/main" id="{B6855917-29F3-B537-8250-EA888E2B98C3}"/>
              </a:ext>
            </a:extLst>
          </p:cNvPr>
          <p:cNvSpPr txBox="1"/>
          <p:nvPr/>
        </p:nvSpPr>
        <p:spPr>
          <a:xfrm rot="-5400000">
            <a:off x="-532865" y="3695424"/>
            <a:ext cx="459286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Total EUR (Recompletion Uplift plus Cum Oil)</a:t>
            </a:r>
          </a:p>
        </p:txBody>
      </p:sp>
      <p:pic>
        <p:nvPicPr>
          <p:cNvPr id="4" name="Picture 3">
            <a:extLst>
              <a:ext uri="{FF2B5EF4-FFF2-40B4-BE49-F238E27FC236}">
                <a16:creationId xmlns:a16="http://schemas.microsoft.com/office/drawing/2014/main" id="{C08688A4-AE72-75EB-47B2-1A717D8D1AA4}"/>
              </a:ext>
            </a:extLst>
          </p:cNvPr>
          <p:cNvPicPr>
            <a:picLocks noChangeAspect="1"/>
          </p:cNvPicPr>
          <p:nvPr/>
        </p:nvPicPr>
        <p:blipFill>
          <a:blip r:embed="rId3"/>
          <a:stretch>
            <a:fillRect/>
          </a:stretch>
        </p:blipFill>
        <p:spPr>
          <a:xfrm>
            <a:off x="3" y="2507"/>
            <a:ext cx="12192000" cy="902798"/>
          </a:xfrm>
          <a:prstGeom prst="rect">
            <a:avLst/>
          </a:prstGeom>
        </p:spPr>
      </p:pic>
    </p:spTree>
    <p:extLst>
      <p:ext uri="{BB962C8B-B14F-4D97-AF65-F5344CB8AC3E}">
        <p14:creationId xmlns:p14="http://schemas.microsoft.com/office/powerpoint/2010/main" val="59045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FCC10-95D3-0870-0961-7591973CA941}"/>
              </a:ext>
            </a:extLst>
          </p:cNvPr>
          <p:cNvSpPr>
            <a:spLocks noGrp="1"/>
          </p:cNvSpPr>
          <p:nvPr>
            <p:ph type="title"/>
          </p:nvPr>
        </p:nvSpPr>
        <p:spPr>
          <a:xfrm>
            <a:off x="838200" y="815974"/>
            <a:ext cx="10515600" cy="1134507"/>
          </a:xfrm>
        </p:spPr>
        <p:txBody>
          <a:bodyPr/>
          <a:lstStyle/>
          <a:p>
            <a:pPr algn="ctr"/>
            <a:r>
              <a:rPr lang="en-US" dirty="0">
                <a:solidFill>
                  <a:srgbClr val="C00000"/>
                </a:solidFill>
                <a:latin typeface="Times New Roman" panose="02020603050405020304" pitchFamily="18" charset="0"/>
                <a:cs typeface="Times New Roman" panose="02020603050405020304" pitchFamily="18" charset="0"/>
              </a:rPr>
              <a:t>Estimating Post Recompletion Uplift</a:t>
            </a:r>
          </a:p>
        </p:txBody>
      </p:sp>
      <p:sp>
        <p:nvSpPr>
          <p:cNvPr id="5" name="Content Placeholder 4">
            <a:extLst>
              <a:ext uri="{FF2B5EF4-FFF2-40B4-BE49-F238E27FC236}">
                <a16:creationId xmlns:a16="http://schemas.microsoft.com/office/drawing/2014/main" id="{E4D46081-7A3D-0389-B008-EE20140E1277}"/>
              </a:ext>
            </a:extLst>
          </p:cNvPr>
          <p:cNvSpPr>
            <a:spLocks noGrp="1"/>
          </p:cNvSpPr>
          <p:nvPr>
            <p:ph idx="1"/>
          </p:nvPr>
        </p:nvSpPr>
        <p:spPr>
          <a:xfrm>
            <a:off x="838200" y="1718772"/>
            <a:ext cx="10515600" cy="5057585"/>
          </a:xfrm>
        </p:spPr>
        <p:txBody>
          <a:bodyPr>
            <a:normAutofit lnSpcReduction="10000"/>
          </a:bodyPr>
          <a:lstStyle/>
          <a:p>
            <a:pPr algn="just">
              <a:buClr>
                <a:srgbClr val="FF0000"/>
              </a:buClr>
            </a:pPr>
            <a:r>
              <a:rPr lang="en-US" dirty="0">
                <a:latin typeface="Times New Roman" panose="02020603050405020304" pitchFamily="18" charset="0"/>
                <a:cs typeface="Times New Roman" panose="02020603050405020304" pitchFamily="18" charset="0"/>
              </a:rPr>
              <a:t>A key input for the economic evaluation and derisking of organic shale  recompletions (formerly called “refracs”*) is the expected recoverable oil or gas following the recompletion </a:t>
            </a:r>
          </a:p>
          <a:p>
            <a:pPr algn="just">
              <a:buClr>
                <a:srgbClr val="FF0000"/>
              </a:buClr>
            </a:pPr>
            <a:r>
              <a:rPr lang="en-US" dirty="0">
                <a:latin typeface="Times New Roman" panose="02020603050405020304" pitchFamily="18" charset="0"/>
                <a:cs typeface="Times New Roman" panose="02020603050405020304" pitchFamily="18" charset="0"/>
              </a:rPr>
              <a:t>The two primary methods used are:</a:t>
            </a:r>
          </a:p>
          <a:p>
            <a:pPr algn="just">
              <a:buClr>
                <a:srgbClr val="FF0000"/>
              </a:buClr>
            </a:pPr>
            <a:r>
              <a:rPr lang="en-US" b="1" dirty="0">
                <a:latin typeface="Times New Roman" panose="02020603050405020304" pitchFamily="18" charset="0"/>
                <a:cs typeface="Times New Roman" panose="02020603050405020304" pitchFamily="18" charset="0"/>
              </a:rPr>
              <a:t>Offset new completion EUR/ft type curve: </a:t>
            </a:r>
          </a:p>
          <a:p>
            <a:pPr lvl="1" algn="just">
              <a:buClr>
                <a:srgbClr val="FF0000"/>
              </a:buClr>
            </a:pPr>
            <a:r>
              <a:rPr lang="en-US" dirty="0">
                <a:latin typeface="Times New Roman" panose="02020603050405020304" pitchFamily="18" charset="0"/>
                <a:cs typeface="Times New Roman" panose="02020603050405020304" pitchFamily="18" charset="0"/>
              </a:rPr>
              <a:t>Estimating the expected EUR/ft of lateral for offset new wells</a:t>
            </a:r>
          </a:p>
          <a:p>
            <a:pPr lvl="1" algn="just">
              <a:buClr>
                <a:srgbClr val="FF0000"/>
              </a:buClr>
            </a:pPr>
            <a:r>
              <a:rPr lang="en-US" dirty="0">
                <a:latin typeface="Times New Roman" panose="02020603050405020304" pitchFamily="18" charset="0"/>
                <a:cs typeface="Times New Roman" panose="02020603050405020304" pitchFamily="18" charset="0"/>
              </a:rPr>
              <a:t>Adjusting the EUR for the recompletion candidate’s lateral length</a:t>
            </a:r>
          </a:p>
          <a:p>
            <a:pPr lvl="1" algn="just">
              <a:buClr>
                <a:srgbClr val="FF0000"/>
              </a:buClr>
            </a:pPr>
            <a:r>
              <a:rPr lang="en-US" dirty="0">
                <a:latin typeface="Times New Roman" panose="02020603050405020304" pitchFamily="18" charset="0"/>
                <a:cs typeface="Times New Roman" panose="02020603050405020304" pitchFamily="18" charset="0"/>
              </a:rPr>
              <a:t>Subtract the cumulative production</a:t>
            </a:r>
          </a:p>
          <a:p>
            <a:pPr algn="just">
              <a:buClr>
                <a:srgbClr val="FF0000"/>
              </a:buClr>
            </a:pPr>
            <a:r>
              <a:rPr lang="en-US" b="1" dirty="0">
                <a:latin typeface="Times New Roman" panose="02020603050405020304" pitchFamily="18" charset="0"/>
                <a:cs typeface="Times New Roman" panose="02020603050405020304" pitchFamily="18" charset="0"/>
              </a:rPr>
              <a:t>OIP or GIP and expected recovery factor: </a:t>
            </a:r>
          </a:p>
          <a:p>
            <a:pPr lvl="1" algn="just">
              <a:buClr>
                <a:srgbClr val="FF0000"/>
              </a:buClr>
            </a:pPr>
            <a:r>
              <a:rPr lang="en-US" dirty="0">
                <a:latin typeface="Times New Roman" panose="02020603050405020304" pitchFamily="18" charset="0"/>
                <a:cs typeface="Times New Roman" panose="02020603050405020304" pitchFamily="18" charset="0"/>
              </a:rPr>
              <a:t>Estimate the OIP or GIP from petrophysical analysis</a:t>
            </a:r>
          </a:p>
          <a:p>
            <a:pPr lvl="1" algn="just">
              <a:buClr>
                <a:srgbClr val="FF0000"/>
              </a:buClr>
            </a:pPr>
            <a:r>
              <a:rPr lang="en-US" dirty="0">
                <a:latin typeface="Times New Roman" panose="02020603050405020304" pitchFamily="18" charset="0"/>
                <a:cs typeface="Times New Roman" panose="02020603050405020304" pitchFamily="18" charset="0"/>
              </a:rPr>
              <a:t>Applying the expected max recovery factors for fluid phase and well spacing</a:t>
            </a:r>
          </a:p>
          <a:p>
            <a:pPr lvl="1" algn="just">
              <a:buClr>
                <a:srgbClr val="FF0000"/>
              </a:buClr>
            </a:pPr>
            <a:r>
              <a:rPr lang="en-US" dirty="0">
                <a:latin typeface="Times New Roman" panose="02020603050405020304" pitchFamily="18" charset="0"/>
                <a:cs typeface="Times New Roman" panose="02020603050405020304" pitchFamily="18" charset="0"/>
              </a:rPr>
              <a:t>Subtract the cumulative production</a:t>
            </a:r>
          </a:p>
        </p:txBody>
      </p:sp>
      <p:pic>
        <p:nvPicPr>
          <p:cNvPr id="7" name="Picture 6">
            <a:extLst>
              <a:ext uri="{FF2B5EF4-FFF2-40B4-BE49-F238E27FC236}">
                <a16:creationId xmlns:a16="http://schemas.microsoft.com/office/drawing/2014/main" id="{B0D30E11-5AE9-53AD-9EA8-04B99DF5AE58}"/>
              </a:ext>
            </a:extLst>
          </p:cNvPr>
          <p:cNvPicPr>
            <a:picLocks noChangeAspect="1"/>
          </p:cNvPicPr>
          <p:nvPr/>
        </p:nvPicPr>
        <p:blipFill>
          <a:blip r:embed="rId2"/>
          <a:stretch>
            <a:fillRect/>
          </a:stretch>
        </p:blipFill>
        <p:spPr>
          <a:xfrm>
            <a:off x="3" y="10665"/>
            <a:ext cx="12192000" cy="902798"/>
          </a:xfrm>
          <a:prstGeom prst="rect">
            <a:avLst/>
          </a:prstGeom>
        </p:spPr>
      </p:pic>
      <p:sp>
        <p:nvSpPr>
          <p:cNvPr id="2" name="TextBox 1">
            <a:extLst>
              <a:ext uri="{FF2B5EF4-FFF2-40B4-BE49-F238E27FC236}">
                <a16:creationId xmlns:a16="http://schemas.microsoft.com/office/drawing/2014/main" id="{BF1812A2-A18A-73F6-2CBA-213977BC2A09}"/>
              </a:ext>
            </a:extLst>
          </p:cNvPr>
          <p:cNvSpPr txBox="1"/>
          <p:nvPr/>
        </p:nvSpPr>
        <p:spPr>
          <a:xfrm>
            <a:off x="7862208" y="6407025"/>
            <a:ext cx="423295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*Barba April 2024 SPE JPT Guest Editorial</a:t>
            </a:r>
          </a:p>
        </p:txBody>
      </p:sp>
    </p:spTree>
    <p:extLst>
      <p:ext uri="{BB962C8B-B14F-4D97-AF65-F5344CB8AC3E}">
        <p14:creationId xmlns:p14="http://schemas.microsoft.com/office/powerpoint/2010/main" val="48964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FCC10-95D3-0870-0961-7591973CA941}"/>
              </a:ext>
            </a:extLst>
          </p:cNvPr>
          <p:cNvSpPr>
            <a:spLocks noGrp="1"/>
          </p:cNvSpPr>
          <p:nvPr>
            <p:ph type="title"/>
          </p:nvPr>
        </p:nvSpPr>
        <p:spPr>
          <a:xfrm>
            <a:off x="838200" y="815974"/>
            <a:ext cx="10515600" cy="1134507"/>
          </a:xfrm>
        </p:spPr>
        <p:txBody>
          <a:bodyPr/>
          <a:lstStyle/>
          <a:p>
            <a:pPr algn="ctr"/>
            <a:r>
              <a:rPr lang="en-US" dirty="0">
                <a:solidFill>
                  <a:srgbClr val="C00000"/>
                </a:solidFill>
                <a:latin typeface="Times New Roman" panose="02020603050405020304" pitchFamily="18" charset="0"/>
                <a:cs typeface="Times New Roman" panose="02020603050405020304" pitchFamily="18" charset="0"/>
              </a:rPr>
              <a:t>Estimating Post Recompletion Uplift</a:t>
            </a:r>
          </a:p>
        </p:txBody>
      </p:sp>
      <p:sp>
        <p:nvSpPr>
          <p:cNvPr id="5" name="Content Placeholder 4">
            <a:extLst>
              <a:ext uri="{FF2B5EF4-FFF2-40B4-BE49-F238E27FC236}">
                <a16:creationId xmlns:a16="http://schemas.microsoft.com/office/drawing/2014/main" id="{E4D46081-7A3D-0389-B008-EE20140E1277}"/>
              </a:ext>
            </a:extLst>
          </p:cNvPr>
          <p:cNvSpPr>
            <a:spLocks noGrp="1"/>
          </p:cNvSpPr>
          <p:nvPr>
            <p:ph idx="1"/>
          </p:nvPr>
        </p:nvSpPr>
        <p:spPr>
          <a:xfrm>
            <a:off x="838200" y="1836181"/>
            <a:ext cx="10515600" cy="4351338"/>
          </a:xfrm>
        </p:spPr>
        <p:txBody>
          <a:bodyPr/>
          <a:lstStyle/>
          <a:p>
            <a:pPr algn="just">
              <a:buClr>
                <a:srgbClr val="FF0000"/>
              </a:buClr>
            </a:pPr>
            <a:r>
              <a:rPr lang="en-US" dirty="0">
                <a:latin typeface="Times New Roman" panose="02020603050405020304" pitchFamily="18" charset="0"/>
                <a:cs typeface="Times New Roman" panose="02020603050405020304" pitchFamily="18" charset="0"/>
              </a:rPr>
              <a:t>A key input for the economic evaluation and derisking of organic shale  recompletions (formerly called “refracs”) is the expected production following the recompletion</a:t>
            </a:r>
          </a:p>
          <a:p>
            <a:pPr algn="just">
              <a:buClr>
                <a:srgbClr val="FF0000"/>
              </a:buClr>
            </a:pPr>
            <a:r>
              <a:rPr lang="en-US" dirty="0">
                <a:latin typeface="Times New Roman" panose="02020603050405020304" pitchFamily="18" charset="0"/>
                <a:cs typeface="Times New Roman" panose="02020603050405020304" pitchFamily="18" charset="0"/>
              </a:rPr>
              <a:t>The oil in place and recovery factor method is significantly more realistic than assuming that offset new wells will provide a proxy for post recompletion total EUR</a:t>
            </a:r>
          </a:p>
          <a:p>
            <a:pPr algn="just">
              <a:buClr>
                <a:srgbClr val="FF0000"/>
              </a:buClr>
            </a:pPr>
            <a:r>
              <a:rPr lang="en-US" dirty="0">
                <a:latin typeface="Times New Roman" panose="02020603050405020304" pitchFamily="18" charset="0"/>
                <a:cs typeface="Times New Roman" panose="02020603050405020304" pitchFamily="18" charset="0"/>
              </a:rPr>
              <a:t>If limited </a:t>
            </a:r>
            <a:r>
              <a:rPr lang="en-US" dirty="0" err="1">
                <a:latin typeface="Times New Roman" panose="02020603050405020304" pitchFamily="18" charset="0"/>
                <a:cs typeface="Times New Roman" panose="02020603050405020304" pitchFamily="18" charset="0"/>
              </a:rPr>
              <a:t>openhole</a:t>
            </a:r>
            <a:r>
              <a:rPr lang="en-US" dirty="0">
                <a:latin typeface="Times New Roman" panose="02020603050405020304" pitchFamily="18" charset="0"/>
                <a:cs typeface="Times New Roman" panose="02020603050405020304" pitchFamily="18" charset="0"/>
              </a:rPr>
              <a:t> log data is available the P5 EUR/ft from offsets </a:t>
            </a:r>
            <a:r>
              <a:rPr lang="en-US">
                <a:latin typeface="Times New Roman" panose="02020603050405020304" pitchFamily="18" charset="0"/>
                <a:cs typeface="Times New Roman" panose="02020603050405020304" pitchFamily="18" charset="0"/>
              </a:rPr>
              <a:t>is probably a </a:t>
            </a:r>
            <a:r>
              <a:rPr lang="en-US" dirty="0">
                <a:latin typeface="Times New Roman" panose="02020603050405020304" pitchFamily="18" charset="0"/>
                <a:cs typeface="Times New Roman" panose="02020603050405020304" pitchFamily="18" charset="0"/>
              </a:rPr>
              <a:t>better metric than the traditional P50 method and even that optimistic criteria may be pessimistic </a:t>
            </a:r>
          </a:p>
        </p:txBody>
      </p:sp>
      <p:pic>
        <p:nvPicPr>
          <p:cNvPr id="7" name="Picture 6">
            <a:extLst>
              <a:ext uri="{FF2B5EF4-FFF2-40B4-BE49-F238E27FC236}">
                <a16:creationId xmlns:a16="http://schemas.microsoft.com/office/drawing/2014/main" id="{B0D30E11-5AE9-53AD-9EA8-04B99DF5AE58}"/>
              </a:ext>
            </a:extLst>
          </p:cNvPr>
          <p:cNvPicPr>
            <a:picLocks noChangeAspect="1"/>
          </p:cNvPicPr>
          <p:nvPr/>
        </p:nvPicPr>
        <p:blipFill>
          <a:blip r:embed="rId2"/>
          <a:stretch>
            <a:fillRect/>
          </a:stretch>
        </p:blipFill>
        <p:spPr>
          <a:xfrm>
            <a:off x="3" y="10665"/>
            <a:ext cx="12192000" cy="902798"/>
          </a:xfrm>
          <a:prstGeom prst="rect">
            <a:avLst/>
          </a:prstGeom>
        </p:spPr>
      </p:pic>
    </p:spTree>
    <p:extLst>
      <p:ext uri="{BB962C8B-B14F-4D97-AF65-F5344CB8AC3E}">
        <p14:creationId xmlns:p14="http://schemas.microsoft.com/office/powerpoint/2010/main" val="6947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FCC10-95D3-0870-0961-7591973CA941}"/>
              </a:ext>
            </a:extLst>
          </p:cNvPr>
          <p:cNvSpPr>
            <a:spLocks noGrp="1"/>
          </p:cNvSpPr>
          <p:nvPr>
            <p:ph type="title"/>
          </p:nvPr>
        </p:nvSpPr>
        <p:spPr>
          <a:xfrm>
            <a:off x="838200" y="815974"/>
            <a:ext cx="10515600" cy="1134507"/>
          </a:xfrm>
        </p:spPr>
        <p:txBody>
          <a:bodyPr/>
          <a:lstStyle/>
          <a:p>
            <a:pPr algn="ctr"/>
            <a:r>
              <a:rPr lang="en-US" dirty="0">
                <a:solidFill>
                  <a:srgbClr val="C00000"/>
                </a:solidFill>
                <a:latin typeface="Times New Roman" panose="02020603050405020304" pitchFamily="18" charset="0"/>
                <a:cs typeface="Times New Roman" panose="02020603050405020304" pitchFamily="18" charset="0"/>
              </a:rPr>
              <a:t>Author’s License Plate</a:t>
            </a:r>
          </a:p>
        </p:txBody>
      </p:sp>
      <p:pic>
        <p:nvPicPr>
          <p:cNvPr id="7" name="Picture 6">
            <a:extLst>
              <a:ext uri="{FF2B5EF4-FFF2-40B4-BE49-F238E27FC236}">
                <a16:creationId xmlns:a16="http://schemas.microsoft.com/office/drawing/2014/main" id="{B0D30E11-5AE9-53AD-9EA8-04B99DF5AE58}"/>
              </a:ext>
            </a:extLst>
          </p:cNvPr>
          <p:cNvPicPr>
            <a:picLocks noChangeAspect="1"/>
          </p:cNvPicPr>
          <p:nvPr/>
        </p:nvPicPr>
        <p:blipFill>
          <a:blip r:embed="rId2"/>
          <a:stretch>
            <a:fillRect/>
          </a:stretch>
        </p:blipFill>
        <p:spPr>
          <a:xfrm>
            <a:off x="3" y="10665"/>
            <a:ext cx="12192000" cy="902798"/>
          </a:xfrm>
          <a:prstGeom prst="rect">
            <a:avLst/>
          </a:prstGeom>
        </p:spPr>
      </p:pic>
      <p:pic>
        <p:nvPicPr>
          <p:cNvPr id="2" name="Picture 1">
            <a:extLst>
              <a:ext uri="{FF2B5EF4-FFF2-40B4-BE49-F238E27FC236}">
                <a16:creationId xmlns:a16="http://schemas.microsoft.com/office/drawing/2014/main" id="{95A2F80E-99CA-80F5-C6FD-FD890787656F}"/>
              </a:ext>
            </a:extLst>
          </p:cNvPr>
          <p:cNvPicPr>
            <a:picLocks noChangeAspect="1"/>
          </p:cNvPicPr>
          <p:nvPr/>
        </p:nvPicPr>
        <p:blipFill>
          <a:blip r:embed="rId3"/>
          <a:stretch>
            <a:fillRect/>
          </a:stretch>
        </p:blipFill>
        <p:spPr>
          <a:xfrm>
            <a:off x="2450770" y="2147587"/>
            <a:ext cx="7105312" cy="3575577"/>
          </a:xfrm>
          <a:prstGeom prst="rect">
            <a:avLst/>
          </a:prstGeom>
        </p:spPr>
      </p:pic>
      <p:sp>
        <p:nvSpPr>
          <p:cNvPr id="3" name="TextBox 2">
            <a:extLst>
              <a:ext uri="{FF2B5EF4-FFF2-40B4-BE49-F238E27FC236}">
                <a16:creationId xmlns:a16="http://schemas.microsoft.com/office/drawing/2014/main" id="{88AE1518-79FD-A386-9FC3-55E464F472AA}"/>
              </a:ext>
            </a:extLst>
          </p:cNvPr>
          <p:cNvSpPr txBox="1"/>
          <p:nvPr/>
        </p:nvSpPr>
        <p:spPr>
          <a:xfrm>
            <a:off x="4282959" y="5805262"/>
            <a:ext cx="3283271" cy="707886"/>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Committed to Recompletions!</a:t>
            </a:r>
          </a:p>
          <a:p>
            <a:pPr algn="ctr"/>
            <a:r>
              <a:rPr lang="en-US" sz="2000" dirty="0">
                <a:latin typeface="Times New Roman" panose="02020603050405020304" pitchFamily="18" charset="0"/>
                <a:cs typeface="Times New Roman" panose="02020603050405020304" pitchFamily="18" charset="0"/>
              </a:rPr>
              <a:t>Slides available on request</a:t>
            </a:r>
          </a:p>
        </p:txBody>
      </p:sp>
    </p:spTree>
    <p:extLst>
      <p:ext uri="{BB962C8B-B14F-4D97-AF65-F5344CB8AC3E}">
        <p14:creationId xmlns:p14="http://schemas.microsoft.com/office/powerpoint/2010/main" val="136710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E534-D02B-459F-B519-2E96CB414104}"/>
              </a:ext>
            </a:extLst>
          </p:cNvPr>
          <p:cNvSpPr>
            <a:spLocks noGrp="1"/>
          </p:cNvSpPr>
          <p:nvPr>
            <p:ph type="title"/>
          </p:nvPr>
        </p:nvSpPr>
        <p:spPr>
          <a:xfrm>
            <a:off x="0" y="1307571"/>
            <a:ext cx="12192000" cy="565249"/>
          </a:xfrm>
        </p:spPr>
        <p:txBody>
          <a:bodyPr>
            <a:noAutofit/>
          </a:bodyPr>
          <a:lstStyle/>
          <a:p>
            <a:pPr algn="ctr"/>
            <a:r>
              <a:rPr lang="en-US" dirty="0">
                <a:ln w="0"/>
                <a:solidFill>
                  <a:srgbClr val="C00000"/>
                </a:solidFill>
                <a:latin typeface="Times New Roman" panose="02020603050405020304" pitchFamily="18" charset="0"/>
                <a:cs typeface="Times New Roman" panose="02020603050405020304" pitchFamily="18" charset="0"/>
              </a:rPr>
              <a:t>Webb Co EFS Condensate Window Refrac EUR vs Two Methods</a:t>
            </a:r>
          </a:p>
        </p:txBody>
      </p:sp>
      <p:pic>
        <p:nvPicPr>
          <p:cNvPr id="8" name="Picture 7">
            <a:extLst>
              <a:ext uri="{FF2B5EF4-FFF2-40B4-BE49-F238E27FC236}">
                <a16:creationId xmlns:a16="http://schemas.microsoft.com/office/drawing/2014/main" id="{47A34117-3FF2-D3B5-4B07-6FE76CF49A78}"/>
              </a:ext>
            </a:extLst>
          </p:cNvPr>
          <p:cNvPicPr>
            <a:picLocks noChangeAspect="1"/>
          </p:cNvPicPr>
          <p:nvPr/>
        </p:nvPicPr>
        <p:blipFill>
          <a:blip r:embed="rId2"/>
          <a:stretch>
            <a:fillRect/>
          </a:stretch>
        </p:blipFill>
        <p:spPr>
          <a:xfrm>
            <a:off x="2788937" y="2319731"/>
            <a:ext cx="6943175" cy="3614939"/>
          </a:xfrm>
          <a:prstGeom prst="rect">
            <a:avLst/>
          </a:prstGeom>
        </p:spPr>
      </p:pic>
      <p:sp>
        <p:nvSpPr>
          <p:cNvPr id="9" name="TextBox 8">
            <a:extLst>
              <a:ext uri="{FF2B5EF4-FFF2-40B4-BE49-F238E27FC236}">
                <a16:creationId xmlns:a16="http://schemas.microsoft.com/office/drawing/2014/main" id="{9D2C8253-F3D2-D90C-8389-380176936EE3}"/>
              </a:ext>
            </a:extLst>
          </p:cNvPr>
          <p:cNvSpPr txBox="1"/>
          <p:nvPr/>
        </p:nvSpPr>
        <p:spPr>
          <a:xfrm rot="-5400000">
            <a:off x="711685" y="3778467"/>
            <a:ext cx="349640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Total EUR BCFE/1000 ft of Lateral</a:t>
            </a:r>
          </a:p>
        </p:txBody>
      </p:sp>
      <p:pic>
        <p:nvPicPr>
          <p:cNvPr id="3" name="Picture 2">
            <a:extLst>
              <a:ext uri="{FF2B5EF4-FFF2-40B4-BE49-F238E27FC236}">
                <a16:creationId xmlns:a16="http://schemas.microsoft.com/office/drawing/2014/main" id="{2B0684FC-8A43-516E-DBC7-B97D990685C1}"/>
              </a:ext>
            </a:extLst>
          </p:cNvPr>
          <p:cNvPicPr>
            <a:picLocks noChangeAspect="1"/>
          </p:cNvPicPr>
          <p:nvPr/>
        </p:nvPicPr>
        <p:blipFill>
          <a:blip r:embed="rId3"/>
          <a:stretch>
            <a:fillRect/>
          </a:stretch>
        </p:blipFill>
        <p:spPr>
          <a:xfrm>
            <a:off x="68449" y="0"/>
            <a:ext cx="12192000" cy="902798"/>
          </a:xfrm>
          <a:prstGeom prst="rect">
            <a:avLst/>
          </a:prstGeom>
        </p:spPr>
      </p:pic>
      <p:sp>
        <p:nvSpPr>
          <p:cNvPr id="4" name="TextBox 3">
            <a:extLst>
              <a:ext uri="{FF2B5EF4-FFF2-40B4-BE49-F238E27FC236}">
                <a16:creationId xmlns:a16="http://schemas.microsoft.com/office/drawing/2014/main" id="{0BF6B2E5-DE8E-6729-2B77-99C659E4B699}"/>
              </a:ext>
            </a:extLst>
          </p:cNvPr>
          <p:cNvSpPr txBox="1"/>
          <p:nvPr/>
        </p:nvSpPr>
        <p:spPr>
          <a:xfrm>
            <a:off x="1569761" y="5934670"/>
            <a:ext cx="9189375" cy="923330"/>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I’m a </a:t>
            </a:r>
            <a:r>
              <a:rPr lang="en-US" dirty="0" err="1">
                <a:latin typeface="Times New Roman" panose="02020603050405020304" pitchFamily="18" charset="0"/>
                <a:cs typeface="Times New Roman" panose="02020603050405020304" pitchFamily="18" charset="0"/>
              </a:rPr>
              <a:t>petrophysicist</a:t>
            </a:r>
            <a:r>
              <a:rPr lang="en-US" dirty="0">
                <a:latin typeface="Times New Roman" panose="02020603050405020304" pitchFamily="18" charset="0"/>
                <a:cs typeface="Times New Roman" panose="02020603050405020304" pitchFamily="18" charset="0"/>
              </a:rPr>
              <a:t>-where did you think I was going with this comparison?</a:t>
            </a:r>
          </a:p>
          <a:p>
            <a:pPr algn="ctr"/>
            <a:r>
              <a:rPr lang="en-US" dirty="0">
                <a:latin typeface="Times New Roman" panose="02020603050405020304" pitchFamily="18" charset="0"/>
                <a:cs typeface="Times New Roman" panose="02020603050405020304" pitchFamily="18" charset="0"/>
              </a:rPr>
              <a:t>Guilty of the “when all you have is a hammer” to some extent</a:t>
            </a:r>
          </a:p>
          <a:p>
            <a:pPr algn="ctr"/>
            <a:r>
              <a:rPr lang="en-US" dirty="0">
                <a:latin typeface="Times New Roman" panose="02020603050405020304" pitchFamily="18" charset="0"/>
                <a:cs typeface="Times New Roman" panose="02020603050405020304" pitchFamily="18" charset="0"/>
              </a:rPr>
              <a:t> Remainder of the presentation explains why the offset new well EUR/ft method is clearly flawed </a:t>
            </a:r>
          </a:p>
        </p:txBody>
      </p:sp>
    </p:spTree>
    <p:extLst>
      <p:ext uri="{BB962C8B-B14F-4D97-AF65-F5344CB8AC3E}">
        <p14:creationId xmlns:p14="http://schemas.microsoft.com/office/powerpoint/2010/main" val="252256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FCC10-95D3-0870-0961-7591973CA941}"/>
              </a:ext>
            </a:extLst>
          </p:cNvPr>
          <p:cNvSpPr>
            <a:spLocks noGrp="1"/>
          </p:cNvSpPr>
          <p:nvPr>
            <p:ph type="title"/>
          </p:nvPr>
        </p:nvSpPr>
        <p:spPr>
          <a:xfrm>
            <a:off x="-1" y="815974"/>
            <a:ext cx="12191997" cy="1134507"/>
          </a:xfrm>
        </p:spPr>
        <p:txBody>
          <a:bodyPr>
            <a:noAutofit/>
          </a:bodyPr>
          <a:lstStyle/>
          <a:p>
            <a:pPr algn="ctr"/>
            <a:r>
              <a:rPr lang="en-US" dirty="0">
                <a:solidFill>
                  <a:srgbClr val="C00000"/>
                </a:solidFill>
                <a:latin typeface="Times New Roman" panose="02020603050405020304" pitchFamily="18" charset="0"/>
                <a:cs typeface="Times New Roman" panose="02020603050405020304" pitchFamily="18" charset="0"/>
              </a:rPr>
              <a:t>Offset EUR per Foot Type Curve Method</a:t>
            </a:r>
          </a:p>
        </p:txBody>
      </p:sp>
      <p:sp>
        <p:nvSpPr>
          <p:cNvPr id="5" name="Content Placeholder 4">
            <a:extLst>
              <a:ext uri="{FF2B5EF4-FFF2-40B4-BE49-F238E27FC236}">
                <a16:creationId xmlns:a16="http://schemas.microsoft.com/office/drawing/2014/main" id="{E4D46081-7A3D-0389-B008-EE20140E1277}"/>
              </a:ext>
            </a:extLst>
          </p:cNvPr>
          <p:cNvSpPr>
            <a:spLocks noGrp="1"/>
          </p:cNvSpPr>
          <p:nvPr>
            <p:ph idx="1"/>
          </p:nvPr>
        </p:nvSpPr>
        <p:spPr>
          <a:xfrm>
            <a:off x="838200" y="1836180"/>
            <a:ext cx="10515600" cy="4790863"/>
          </a:xfrm>
        </p:spPr>
        <p:txBody>
          <a:bodyPr>
            <a:normAutofit/>
          </a:bodyPr>
          <a:lstStyle/>
          <a:p>
            <a:pPr algn="just">
              <a:buClr>
                <a:srgbClr val="FF0000"/>
              </a:buClr>
            </a:pPr>
            <a:r>
              <a:rPr lang="en-US" dirty="0">
                <a:latin typeface="Times New Roman" panose="02020603050405020304" pitchFamily="18" charset="0"/>
                <a:cs typeface="Times New Roman" panose="02020603050405020304" pitchFamily="18" charset="0"/>
              </a:rPr>
              <a:t>Select correlative recent completions in the area</a:t>
            </a:r>
          </a:p>
          <a:p>
            <a:pPr algn="just">
              <a:buClr>
                <a:srgbClr val="FF0000"/>
              </a:buClr>
            </a:pPr>
            <a:r>
              <a:rPr lang="en-US" dirty="0">
                <a:latin typeface="Times New Roman" panose="02020603050405020304" pitchFamily="18" charset="0"/>
                <a:cs typeface="Times New Roman" panose="02020603050405020304" pitchFamily="18" charset="0"/>
              </a:rPr>
              <a:t>Develop a type curve for these completions</a:t>
            </a:r>
          </a:p>
          <a:p>
            <a:pPr algn="just">
              <a:buClr>
                <a:srgbClr val="FF0000"/>
              </a:buClr>
            </a:pPr>
            <a:r>
              <a:rPr lang="en-US" dirty="0">
                <a:latin typeface="Times New Roman" panose="02020603050405020304" pitchFamily="18" charset="0"/>
                <a:cs typeface="Times New Roman" panose="02020603050405020304" pitchFamily="18" charset="0"/>
              </a:rPr>
              <a:t>Generate the EUR/ft for the modern recompletion</a:t>
            </a:r>
          </a:p>
          <a:p>
            <a:pPr lvl="1" algn="just">
              <a:buClr>
                <a:srgbClr val="FF0000"/>
              </a:buClr>
            </a:pPr>
            <a:r>
              <a:rPr lang="en-US" dirty="0">
                <a:latin typeface="Times New Roman" panose="02020603050405020304" pitchFamily="18" charset="0"/>
                <a:cs typeface="Times New Roman" panose="02020603050405020304" pitchFamily="18" charset="0"/>
              </a:rPr>
              <a:t>EUR = lateral length * EUR/ft	</a:t>
            </a:r>
          </a:p>
          <a:p>
            <a:pPr algn="just">
              <a:buClr>
                <a:srgbClr val="FF0000"/>
              </a:buClr>
            </a:pPr>
            <a:r>
              <a:rPr lang="en-US" dirty="0">
                <a:latin typeface="Times New Roman" panose="02020603050405020304" pitchFamily="18" charset="0"/>
                <a:cs typeface="Times New Roman" panose="02020603050405020304" pitchFamily="18" charset="0"/>
              </a:rPr>
              <a:t>Subtract the cumulative production to obtain an estimate of post recompletion recoverable oil or gas</a:t>
            </a:r>
          </a:p>
          <a:p>
            <a:pPr algn="just">
              <a:buClr>
                <a:srgbClr val="FF0000"/>
              </a:buClr>
            </a:pPr>
            <a:r>
              <a:rPr lang="en-US" dirty="0">
                <a:latin typeface="Times New Roman" panose="02020603050405020304" pitchFamily="18" charset="0"/>
                <a:cs typeface="Times New Roman" panose="02020603050405020304" pitchFamily="18" charset="0"/>
              </a:rPr>
              <a:t>Allocate the recoverable hydrocarbons over a 30 year period using month to month decline rates from new well type curves in the area</a:t>
            </a:r>
          </a:p>
          <a:p>
            <a:pPr lvl="1" algn="just">
              <a:buClr>
                <a:srgbClr val="FF0000"/>
              </a:buClr>
            </a:pPr>
            <a:r>
              <a:rPr lang="en-US" dirty="0">
                <a:latin typeface="Times New Roman" panose="02020603050405020304" pitchFamily="18" charset="0"/>
                <a:cs typeface="Times New Roman" panose="02020603050405020304" pitchFamily="18" charset="0"/>
              </a:rPr>
              <a:t>Recompletions typically have identical “b” factors to offset new wells</a:t>
            </a:r>
          </a:p>
          <a:p>
            <a:pPr lvl="1" algn="just">
              <a:buClr>
                <a:srgbClr val="FF0000"/>
              </a:buClr>
            </a:pPr>
            <a:r>
              <a:rPr lang="en-US" dirty="0">
                <a:latin typeface="Times New Roman" panose="02020603050405020304" pitchFamily="18" charset="0"/>
                <a:cs typeface="Times New Roman" panose="02020603050405020304" pitchFamily="18" charset="0"/>
              </a:rPr>
              <a:t>This is not the case with refracs through existing perforations</a:t>
            </a:r>
          </a:p>
          <a:p>
            <a:pPr algn="just">
              <a:buClr>
                <a:srgbClr val="FF0000"/>
              </a:buClr>
            </a:pP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0D30E11-5AE9-53AD-9EA8-04B99DF5AE58}"/>
              </a:ext>
            </a:extLst>
          </p:cNvPr>
          <p:cNvPicPr>
            <a:picLocks noChangeAspect="1"/>
          </p:cNvPicPr>
          <p:nvPr/>
        </p:nvPicPr>
        <p:blipFill>
          <a:blip r:embed="rId2"/>
          <a:stretch>
            <a:fillRect/>
          </a:stretch>
        </p:blipFill>
        <p:spPr>
          <a:xfrm>
            <a:off x="3" y="10665"/>
            <a:ext cx="12192000" cy="902798"/>
          </a:xfrm>
          <a:prstGeom prst="rect">
            <a:avLst/>
          </a:prstGeom>
        </p:spPr>
      </p:pic>
    </p:spTree>
    <p:extLst>
      <p:ext uri="{BB962C8B-B14F-4D97-AF65-F5344CB8AC3E}">
        <p14:creationId xmlns:p14="http://schemas.microsoft.com/office/powerpoint/2010/main" val="89543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FCC10-95D3-0870-0961-7591973CA941}"/>
              </a:ext>
            </a:extLst>
          </p:cNvPr>
          <p:cNvSpPr>
            <a:spLocks noGrp="1"/>
          </p:cNvSpPr>
          <p:nvPr>
            <p:ph type="title"/>
          </p:nvPr>
        </p:nvSpPr>
        <p:spPr>
          <a:xfrm>
            <a:off x="838200" y="815974"/>
            <a:ext cx="10515600" cy="1134507"/>
          </a:xfrm>
        </p:spPr>
        <p:txBody>
          <a:bodyPr/>
          <a:lstStyle/>
          <a:p>
            <a:pPr algn="ctr"/>
            <a:r>
              <a:rPr lang="en-US" dirty="0">
                <a:solidFill>
                  <a:srgbClr val="C00000"/>
                </a:solidFill>
                <a:latin typeface="Times New Roman" panose="02020603050405020304" pitchFamily="18" charset="0"/>
                <a:cs typeface="Times New Roman" panose="02020603050405020304" pitchFamily="18" charset="0"/>
              </a:rPr>
              <a:t>EUR per Foot Method Critical Assumption</a:t>
            </a:r>
          </a:p>
        </p:txBody>
      </p:sp>
      <p:sp>
        <p:nvSpPr>
          <p:cNvPr id="5" name="Content Placeholder 4">
            <a:extLst>
              <a:ext uri="{FF2B5EF4-FFF2-40B4-BE49-F238E27FC236}">
                <a16:creationId xmlns:a16="http://schemas.microsoft.com/office/drawing/2014/main" id="{E4D46081-7A3D-0389-B008-EE20140E1277}"/>
              </a:ext>
            </a:extLst>
          </p:cNvPr>
          <p:cNvSpPr>
            <a:spLocks noGrp="1"/>
          </p:cNvSpPr>
          <p:nvPr>
            <p:ph idx="1"/>
          </p:nvPr>
        </p:nvSpPr>
        <p:spPr>
          <a:xfrm>
            <a:off x="838200" y="1718772"/>
            <a:ext cx="10515600" cy="4790863"/>
          </a:xfrm>
        </p:spPr>
        <p:txBody>
          <a:bodyPr>
            <a:normAutofit/>
          </a:bodyPr>
          <a:lstStyle/>
          <a:p>
            <a:pPr algn="just">
              <a:buClr>
                <a:srgbClr val="FF0000"/>
              </a:buClr>
            </a:pPr>
            <a:r>
              <a:rPr lang="en-US" dirty="0">
                <a:latin typeface="Times New Roman" panose="02020603050405020304" pitchFamily="18" charset="0"/>
                <a:cs typeface="Times New Roman" panose="02020603050405020304" pitchFamily="18" charset="0"/>
              </a:rPr>
              <a:t>Key assumption is 100% cluster efficiency for both</a:t>
            </a:r>
          </a:p>
          <a:p>
            <a:pPr algn="just">
              <a:buClr>
                <a:srgbClr val="FF0000"/>
              </a:buClr>
            </a:pPr>
            <a:r>
              <a:rPr lang="en-US" dirty="0">
                <a:latin typeface="Times New Roman" panose="02020603050405020304" pitchFamily="18" charset="0"/>
                <a:cs typeface="Times New Roman" panose="02020603050405020304" pitchFamily="18" charset="0"/>
              </a:rPr>
              <a:t>EFS and HVS recompletions have artificially high cluster efficiencies most likely due to fracture reorientation</a:t>
            </a:r>
            <a:r>
              <a:rPr lang="en-US" baseline="30000" dirty="0">
                <a:latin typeface="Times New Roman" panose="02020603050405020304" pitchFamily="18" charset="0"/>
                <a:cs typeface="Times New Roman" panose="02020603050405020304" pitchFamily="18" charset="0"/>
              </a:rPr>
              <a:t>*</a:t>
            </a:r>
          </a:p>
          <a:p>
            <a:pPr algn="just">
              <a:buClr>
                <a:srgbClr val="FF0000"/>
              </a:buClr>
            </a:pPr>
            <a:r>
              <a:rPr lang="en-US" dirty="0">
                <a:latin typeface="Times New Roman" panose="02020603050405020304" pitchFamily="18" charset="0"/>
                <a:cs typeface="Times New Roman" panose="02020603050405020304" pitchFamily="18" charset="0"/>
              </a:rPr>
              <a:t> In 100% of the pads in the EFS and HVS the recompleted wells had the highest total recovery factors on the pad</a:t>
            </a:r>
          </a:p>
          <a:p>
            <a:pPr algn="just">
              <a:buClr>
                <a:srgbClr val="FF0000"/>
              </a:buClr>
            </a:pPr>
            <a:r>
              <a:rPr lang="en-US" dirty="0">
                <a:latin typeface="Times New Roman" panose="02020603050405020304" pitchFamily="18" charset="0"/>
                <a:cs typeface="Times New Roman" panose="02020603050405020304" pitchFamily="18" charset="0"/>
              </a:rPr>
              <a:t>This is most likely due to the horizontal stress anisotropy prior to pressure depletion leading to planar fractures with relatively narrow drainage normal to the fracture vs a more complex geometry in the recompletions due to stress reorientation</a:t>
            </a:r>
            <a:endParaRPr lang="en-US" baseline="30000" dirty="0">
              <a:latin typeface="Times New Roman" panose="02020603050405020304" pitchFamily="18" charset="0"/>
              <a:cs typeface="Times New Roman" panose="02020603050405020304" pitchFamily="18" charset="0"/>
            </a:endParaRPr>
          </a:p>
          <a:p>
            <a:pPr algn="just">
              <a:buClr>
                <a:srgbClr val="FF0000"/>
              </a:buClr>
            </a:pP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0D30E11-5AE9-53AD-9EA8-04B99DF5AE58}"/>
              </a:ext>
            </a:extLst>
          </p:cNvPr>
          <p:cNvPicPr>
            <a:picLocks noChangeAspect="1"/>
          </p:cNvPicPr>
          <p:nvPr/>
        </p:nvPicPr>
        <p:blipFill>
          <a:blip r:embed="rId2"/>
          <a:stretch>
            <a:fillRect/>
          </a:stretch>
        </p:blipFill>
        <p:spPr>
          <a:xfrm>
            <a:off x="3" y="10665"/>
            <a:ext cx="12192000" cy="902798"/>
          </a:xfrm>
          <a:prstGeom prst="rect">
            <a:avLst/>
          </a:prstGeom>
        </p:spPr>
      </p:pic>
      <p:sp>
        <p:nvSpPr>
          <p:cNvPr id="2" name="TextBox 1">
            <a:extLst>
              <a:ext uri="{FF2B5EF4-FFF2-40B4-BE49-F238E27FC236}">
                <a16:creationId xmlns:a16="http://schemas.microsoft.com/office/drawing/2014/main" id="{D6239524-88C6-1DDF-3CE5-6EB57547BD68}"/>
              </a:ext>
            </a:extLst>
          </p:cNvPr>
          <p:cNvSpPr txBox="1"/>
          <p:nvPr/>
        </p:nvSpPr>
        <p:spPr>
          <a:xfrm>
            <a:off x="8700407" y="6400800"/>
            <a:ext cx="35659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URTeC</a:t>
            </a:r>
            <a:r>
              <a:rPr lang="en-US" dirty="0">
                <a:latin typeface="Times New Roman" panose="02020603050405020304" pitchFamily="18" charset="0"/>
                <a:cs typeface="Times New Roman" panose="02020603050405020304" pitchFamily="18" charset="0"/>
              </a:rPr>
              <a:t> 3724057 and  SPE 213075 </a:t>
            </a:r>
          </a:p>
        </p:txBody>
      </p:sp>
    </p:spTree>
    <p:extLst>
      <p:ext uri="{BB962C8B-B14F-4D97-AF65-F5344CB8AC3E}">
        <p14:creationId xmlns:p14="http://schemas.microsoft.com/office/powerpoint/2010/main" val="413560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FCC10-95D3-0870-0961-7591973CA941}"/>
              </a:ext>
            </a:extLst>
          </p:cNvPr>
          <p:cNvSpPr>
            <a:spLocks noGrp="1"/>
          </p:cNvSpPr>
          <p:nvPr>
            <p:ph type="title"/>
          </p:nvPr>
        </p:nvSpPr>
        <p:spPr>
          <a:xfrm>
            <a:off x="-1" y="575391"/>
            <a:ext cx="12191997" cy="1325563"/>
          </a:xfrm>
        </p:spPr>
        <p:txBody>
          <a:bodyPr/>
          <a:lstStyle/>
          <a:p>
            <a:pPr algn="ctr"/>
            <a:r>
              <a:rPr lang="en-US" dirty="0">
                <a:solidFill>
                  <a:srgbClr val="C00000"/>
                </a:solidFill>
                <a:latin typeface="Times New Roman" panose="02020603050405020304" pitchFamily="18" charset="0"/>
                <a:cs typeface="Times New Roman" panose="02020603050405020304" pitchFamily="18" charset="0"/>
              </a:rPr>
              <a:t>Possible Result of Stress Reorientation EFS and HVS</a:t>
            </a:r>
          </a:p>
        </p:txBody>
      </p:sp>
      <p:sp>
        <p:nvSpPr>
          <p:cNvPr id="11" name="Content Placeholder 10">
            <a:extLst>
              <a:ext uri="{FF2B5EF4-FFF2-40B4-BE49-F238E27FC236}">
                <a16:creationId xmlns:a16="http://schemas.microsoft.com/office/drawing/2014/main" id="{E1D358FC-0206-A6D7-A11E-031394511B0C}"/>
              </a:ext>
            </a:extLst>
          </p:cNvPr>
          <p:cNvSpPr>
            <a:spLocks noGrp="1"/>
          </p:cNvSpPr>
          <p:nvPr>
            <p:ph idx="1"/>
          </p:nvPr>
        </p:nvSpPr>
        <p:spPr>
          <a:xfrm>
            <a:off x="391887" y="4091660"/>
            <a:ext cx="11356520" cy="1918141"/>
          </a:xfrm>
        </p:spPr>
        <p:txBody>
          <a:bodyPr>
            <a:noAutofit/>
          </a:bodyPr>
          <a:lstStyle/>
          <a:p>
            <a:pPr>
              <a:buClr>
                <a:srgbClr val="FF0000"/>
              </a:buClr>
            </a:pPr>
            <a:r>
              <a:rPr lang="en-US" sz="2000" dirty="0" err="1">
                <a:latin typeface="Times New Roman" panose="02020603050405020304" pitchFamily="18" charset="0"/>
                <a:cs typeface="Times New Roman" panose="02020603050405020304" pitchFamily="18" charset="0"/>
              </a:rPr>
              <a:t>URTeC</a:t>
            </a:r>
            <a:r>
              <a:rPr lang="en-US" sz="2000" dirty="0">
                <a:latin typeface="Times New Roman" panose="02020603050405020304" pitchFamily="18" charset="0"/>
                <a:cs typeface="Times New Roman" panose="02020603050405020304" pitchFamily="18" charset="0"/>
              </a:rPr>
              <a:t> 3724057 five recompletions 73 BO/ft EUR vs seven new wells 45 BO/ft</a:t>
            </a:r>
          </a:p>
          <a:p>
            <a:pPr>
              <a:buClr>
                <a:srgbClr val="FF0000"/>
              </a:buClr>
            </a:pPr>
            <a:r>
              <a:rPr lang="en-US" sz="2000" dirty="0">
                <a:latin typeface="Times New Roman" panose="02020603050405020304" pitchFamily="18" charset="0"/>
                <a:cs typeface="Times New Roman" panose="02020603050405020304" pitchFamily="18" charset="0"/>
              </a:rPr>
              <a:t>Low perforation delta p in both groups (284 psi new wells 502 psi recompletions vs 2000+ needed)</a:t>
            </a:r>
          </a:p>
          <a:p>
            <a:pPr>
              <a:buClr>
                <a:srgbClr val="FF0000"/>
              </a:buClr>
            </a:pPr>
            <a:r>
              <a:rPr lang="en-US" sz="2000" dirty="0">
                <a:latin typeface="Times New Roman" panose="02020603050405020304" pitchFamily="18" charset="0"/>
                <a:cs typeface="Times New Roman" panose="02020603050405020304" pitchFamily="18" charset="0"/>
              </a:rPr>
              <a:t>Reorientation clearly seen in COP offset pressure monitoring lateral 70 ft away (White 2022)</a:t>
            </a:r>
          </a:p>
          <a:p>
            <a:pPr>
              <a:buClr>
                <a:srgbClr val="FF0000"/>
              </a:buClr>
            </a:pPr>
            <a:r>
              <a:rPr lang="en-US" sz="2000" dirty="0">
                <a:latin typeface="Times New Roman" panose="02020603050405020304" pitchFamily="18" charset="0"/>
                <a:cs typeface="Times New Roman" panose="02020603050405020304" pitchFamily="18" charset="0"/>
              </a:rPr>
              <a:t>Not observed in DVN offset pressure monitoring lateral 220 ft away (GTI project)</a:t>
            </a:r>
          </a:p>
          <a:p>
            <a:pPr>
              <a:buClr>
                <a:srgbClr val="FF0000"/>
              </a:buClr>
            </a:pPr>
            <a:r>
              <a:rPr lang="en-US" sz="2000" dirty="0">
                <a:latin typeface="Times New Roman" panose="02020603050405020304" pitchFamily="18" charset="0"/>
                <a:cs typeface="Times New Roman" panose="02020603050405020304" pitchFamily="18" charset="0"/>
              </a:rPr>
              <a:t>Possibly far field fractures more planar with the highest complexity closer to the laterals?</a:t>
            </a:r>
          </a:p>
          <a:p>
            <a:pPr>
              <a:buClr>
                <a:srgbClr val="FF0000"/>
              </a:buClr>
            </a:pPr>
            <a:r>
              <a:rPr lang="en-US" sz="2000" dirty="0">
                <a:latin typeface="Times New Roman" panose="02020603050405020304" pitchFamily="18" charset="0"/>
                <a:cs typeface="Times New Roman" panose="02020603050405020304" pitchFamily="18" charset="0"/>
              </a:rPr>
              <a:t>For skeptics what is the mechanism that results in recompletions consistently having the above results and higher total recovery factors than new wells?</a:t>
            </a:r>
          </a:p>
        </p:txBody>
      </p:sp>
      <p:pic>
        <p:nvPicPr>
          <p:cNvPr id="7" name="Picture 6">
            <a:extLst>
              <a:ext uri="{FF2B5EF4-FFF2-40B4-BE49-F238E27FC236}">
                <a16:creationId xmlns:a16="http://schemas.microsoft.com/office/drawing/2014/main" id="{B0D30E11-5AE9-53AD-9EA8-04B99DF5AE58}"/>
              </a:ext>
            </a:extLst>
          </p:cNvPr>
          <p:cNvPicPr>
            <a:picLocks noChangeAspect="1"/>
          </p:cNvPicPr>
          <p:nvPr/>
        </p:nvPicPr>
        <p:blipFill>
          <a:blip r:embed="rId2"/>
          <a:stretch>
            <a:fillRect/>
          </a:stretch>
        </p:blipFill>
        <p:spPr>
          <a:xfrm>
            <a:off x="3" y="10665"/>
            <a:ext cx="12192000" cy="902798"/>
          </a:xfrm>
          <a:prstGeom prst="rect">
            <a:avLst/>
          </a:prstGeom>
        </p:spPr>
      </p:pic>
      <p:pic>
        <p:nvPicPr>
          <p:cNvPr id="9" name="Picture 8">
            <a:extLst>
              <a:ext uri="{FF2B5EF4-FFF2-40B4-BE49-F238E27FC236}">
                <a16:creationId xmlns:a16="http://schemas.microsoft.com/office/drawing/2014/main" id="{652190EB-E35E-33F4-E104-21075D4D1A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23" t="4547" r="43334" b="8236"/>
          <a:stretch/>
        </p:blipFill>
        <p:spPr>
          <a:xfrm rot="5400000">
            <a:off x="4592854" y="1163069"/>
            <a:ext cx="2114839" cy="3084923"/>
          </a:xfrm>
          <a:prstGeom prst="rect">
            <a:avLst/>
          </a:prstGeom>
        </p:spPr>
      </p:pic>
      <p:sp>
        <p:nvSpPr>
          <p:cNvPr id="10" name="TextBox 9">
            <a:extLst>
              <a:ext uri="{FF2B5EF4-FFF2-40B4-BE49-F238E27FC236}">
                <a16:creationId xmlns:a16="http://schemas.microsoft.com/office/drawing/2014/main" id="{FDED1CB2-CB12-44B5-54C1-A2499FC177E4}"/>
              </a:ext>
            </a:extLst>
          </p:cNvPr>
          <p:cNvSpPr txBox="1"/>
          <p:nvPr/>
        </p:nvSpPr>
        <p:spPr>
          <a:xfrm>
            <a:off x="9691006" y="6503380"/>
            <a:ext cx="2144883"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Diagram from Ali </a:t>
            </a:r>
            <a:r>
              <a:rPr lang="en-US" sz="1400" dirty="0" err="1">
                <a:latin typeface="Times New Roman" panose="02020603050405020304" pitchFamily="18" charset="0"/>
                <a:cs typeface="Times New Roman" panose="02020603050405020304" pitchFamily="18" charset="0"/>
              </a:rPr>
              <a:t>Daneshy</a:t>
            </a:r>
            <a:endParaRPr lang="en-US" sz="1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15262C3-3D3B-8F0E-EB26-CACE05D48D2F}"/>
              </a:ext>
            </a:extLst>
          </p:cNvPr>
          <p:cNvSpPr txBox="1"/>
          <p:nvPr/>
        </p:nvSpPr>
        <p:spPr>
          <a:xfrm>
            <a:off x="2244649" y="2250287"/>
            <a:ext cx="1601721" cy="923330"/>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Anisotropic</a:t>
            </a:r>
          </a:p>
          <a:p>
            <a:pPr algn="ctr"/>
            <a:r>
              <a:rPr lang="en-US" dirty="0">
                <a:latin typeface="Times New Roman" panose="02020603050405020304" pitchFamily="18" charset="0"/>
                <a:cs typeface="Times New Roman" panose="02020603050405020304" pitchFamily="18" charset="0"/>
              </a:rPr>
              <a:t>new wells</a:t>
            </a:r>
          </a:p>
          <a:p>
            <a:pPr algn="ctr"/>
            <a:r>
              <a:rPr lang="en-US" dirty="0">
                <a:latin typeface="Times New Roman" panose="02020603050405020304" pitchFamily="18" charset="0"/>
                <a:cs typeface="Times New Roman" panose="02020603050405020304" pitchFamily="18" charset="0"/>
              </a:rPr>
              <a:t>most reservoirs</a:t>
            </a:r>
          </a:p>
        </p:txBody>
      </p:sp>
      <p:sp>
        <p:nvSpPr>
          <p:cNvPr id="13" name="TextBox 12">
            <a:extLst>
              <a:ext uri="{FF2B5EF4-FFF2-40B4-BE49-F238E27FC236}">
                <a16:creationId xmlns:a16="http://schemas.microsoft.com/office/drawing/2014/main" id="{FDCBB958-20DC-9E2B-C618-D2FA4611C185}"/>
              </a:ext>
            </a:extLst>
          </p:cNvPr>
          <p:cNvSpPr txBox="1"/>
          <p:nvPr/>
        </p:nvSpPr>
        <p:spPr>
          <a:xfrm>
            <a:off x="7450971" y="2059198"/>
            <a:ext cx="1550424" cy="1477328"/>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More isotropic</a:t>
            </a:r>
          </a:p>
          <a:p>
            <a:pPr algn="ctr"/>
            <a:r>
              <a:rPr lang="en-US" dirty="0">
                <a:latin typeface="Times New Roman" panose="02020603050405020304" pitchFamily="18" charset="0"/>
                <a:cs typeface="Times New Roman" panose="02020603050405020304" pitchFamily="18" charset="0"/>
              </a:rPr>
              <a:t>recompletions</a:t>
            </a:r>
          </a:p>
          <a:p>
            <a:pPr algn="ctr"/>
            <a:r>
              <a:rPr lang="en-US" dirty="0">
                <a:latin typeface="Times New Roman" panose="02020603050405020304" pitchFamily="18" charset="0"/>
                <a:cs typeface="Times New Roman" panose="02020603050405020304" pitchFamily="18" charset="0"/>
              </a:rPr>
              <a:t>Barnett like</a:t>
            </a:r>
          </a:p>
          <a:p>
            <a:pPr algn="ctr"/>
            <a:r>
              <a:rPr lang="en-US" dirty="0">
                <a:latin typeface="Times New Roman" panose="02020603050405020304" pitchFamily="18" charset="0"/>
                <a:cs typeface="Times New Roman" panose="02020603050405020304" pitchFamily="18" charset="0"/>
              </a:rPr>
              <a:t>wide SRVs</a:t>
            </a:r>
          </a:p>
          <a:p>
            <a:pPr algn="ctr"/>
            <a:r>
              <a:rPr lang="en-US" dirty="0">
                <a:latin typeface="Times New Roman" panose="02020603050405020304" pitchFamily="18" charset="0"/>
                <a:cs typeface="Times New Roman" panose="02020603050405020304" pitchFamily="18" charset="0"/>
              </a:rPr>
              <a:t>EFS and HVS</a:t>
            </a:r>
          </a:p>
        </p:txBody>
      </p:sp>
    </p:spTree>
    <p:extLst>
      <p:ext uri="{BB962C8B-B14F-4D97-AF65-F5344CB8AC3E}">
        <p14:creationId xmlns:p14="http://schemas.microsoft.com/office/powerpoint/2010/main" val="226982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FCC10-95D3-0870-0961-7591973CA941}"/>
              </a:ext>
            </a:extLst>
          </p:cNvPr>
          <p:cNvSpPr>
            <a:spLocks noGrp="1"/>
          </p:cNvSpPr>
          <p:nvPr>
            <p:ph type="title"/>
          </p:nvPr>
        </p:nvSpPr>
        <p:spPr>
          <a:xfrm>
            <a:off x="838200" y="815974"/>
            <a:ext cx="10515600" cy="1134507"/>
          </a:xfrm>
        </p:spPr>
        <p:txBody>
          <a:bodyPr>
            <a:normAutofit fontScale="90000"/>
          </a:bodyPr>
          <a:lstStyle/>
          <a:p>
            <a:pPr algn="ctr"/>
            <a:r>
              <a:rPr lang="en-US" dirty="0">
                <a:solidFill>
                  <a:srgbClr val="C00000"/>
                </a:solidFill>
                <a:latin typeface="Times New Roman" panose="02020603050405020304" pitchFamily="18" charset="0"/>
                <a:cs typeface="Times New Roman" panose="02020603050405020304" pitchFamily="18" charset="0"/>
              </a:rPr>
              <a:t>New Completion Cluster Efficiency Evaluation</a:t>
            </a:r>
          </a:p>
        </p:txBody>
      </p:sp>
      <p:sp>
        <p:nvSpPr>
          <p:cNvPr id="5" name="Content Placeholder 4">
            <a:extLst>
              <a:ext uri="{FF2B5EF4-FFF2-40B4-BE49-F238E27FC236}">
                <a16:creationId xmlns:a16="http://schemas.microsoft.com/office/drawing/2014/main" id="{E4D46081-7A3D-0389-B008-EE20140E1277}"/>
              </a:ext>
            </a:extLst>
          </p:cNvPr>
          <p:cNvSpPr>
            <a:spLocks noGrp="1"/>
          </p:cNvSpPr>
          <p:nvPr>
            <p:ph idx="1"/>
          </p:nvPr>
        </p:nvSpPr>
        <p:spPr>
          <a:xfrm>
            <a:off x="838200" y="1718772"/>
            <a:ext cx="10515600" cy="4790863"/>
          </a:xfrm>
        </p:spPr>
        <p:txBody>
          <a:bodyPr>
            <a:normAutofit/>
          </a:bodyPr>
          <a:lstStyle/>
          <a:p>
            <a:pPr algn="just">
              <a:buClr>
                <a:srgbClr val="FF0000"/>
              </a:buClr>
            </a:pPr>
            <a:r>
              <a:rPr lang="en-US" dirty="0">
                <a:latin typeface="Times New Roman" panose="02020603050405020304" pitchFamily="18" charset="0"/>
                <a:cs typeface="Times New Roman" panose="02020603050405020304" pitchFamily="18" charset="0"/>
              </a:rPr>
              <a:t>The petrophysical analysis model was applied to 146 new well completions in the Eagle Ford to estimate recovery factors for new wells from their EURs and oil or gas in place</a:t>
            </a:r>
          </a:p>
          <a:p>
            <a:pPr algn="just">
              <a:buClr>
                <a:srgbClr val="FF0000"/>
              </a:buClr>
            </a:pPr>
            <a:r>
              <a:rPr lang="en-US" dirty="0">
                <a:latin typeface="Times New Roman" panose="02020603050405020304" pitchFamily="18" charset="0"/>
                <a:cs typeface="Times New Roman" panose="02020603050405020304" pitchFamily="18" charset="0"/>
              </a:rPr>
              <a:t>The recovery factors were compared to the maximum recovery factor for the well spacing to get a “completion efficiency” estimate</a:t>
            </a:r>
          </a:p>
          <a:p>
            <a:pPr algn="just">
              <a:buClr>
                <a:srgbClr val="FF0000"/>
              </a:buClr>
            </a:pPr>
            <a:r>
              <a:rPr lang="en-US" dirty="0">
                <a:latin typeface="Times New Roman" panose="02020603050405020304" pitchFamily="18" charset="0"/>
                <a:cs typeface="Times New Roman" panose="02020603050405020304" pitchFamily="18" charset="0"/>
              </a:rPr>
              <a:t>In the absence of parent-child issues this should be a good proxy for cluster efficiency</a:t>
            </a:r>
          </a:p>
          <a:p>
            <a:pPr algn="just">
              <a:buClr>
                <a:srgbClr val="FF0000"/>
              </a:buClr>
            </a:pPr>
            <a:r>
              <a:rPr lang="en-US" dirty="0">
                <a:latin typeface="Times New Roman" panose="02020603050405020304" pitchFamily="18" charset="0"/>
                <a:cs typeface="Times New Roman" panose="02020603050405020304" pitchFamily="18" charset="0"/>
              </a:rPr>
              <a:t>The results were consistent with the findings from an extensive 4500 stage step down test analysis (</a:t>
            </a:r>
            <a:r>
              <a:rPr lang="en-US" dirty="0" err="1">
                <a:latin typeface="Times New Roman" panose="02020603050405020304" pitchFamily="18" charset="0"/>
                <a:cs typeface="Times New Roman" panose="02020603050405020304" pitchFamily="18" charset="0"/>
              </a:rPr>
              <a:t>Taprock</a:t>
            </a:r>
            <a:r>
              <a:rPr lang="en-US" dirty="0">
                <a:latin typeface="Times New Roman" panose="02020603050405020304" pitchFamily="18" charset="0"/>
                <a:cs typeface="Times New Roman" panose="02020603050405020304" pitchFamily="18" charset="0"/>
              </a:rPr>
              <a:t>/Churchwell et al 2023) where multiple phased perforations with low perforation friction pressure drops had lower than optimum cluster efficiencies</a:t>
            </a:r>
          </a:p>
        </p:txBody>
      </p:sp>
      <p:pic>
        <p:nvPicPr>
          <p:cNvPr id="7" name="Picture 6">
            <a:extLst>
              <a:ext uri="{FF2B5EF4-FFF2-40B4-BE49-F238E27FC236}">
                <a16:creationId xmlns:a16="http://schemas.microsoft.com/office/drawing/2014/main" id="{B0D30E11-5AE9-53AD-9EA8-04B99DF5AE58}"/>
              </a:ext>
            </a:extLst>
          </p:cNvPr>
          <p:cNvPicPr>
            <a:picLocks noChangeAspect="1"/>
          </p:cNvPicPr>
          <p:nvPr/>
        </p:nvPicPr>
        <p:blipFill>
          <a:blip r:embed="rId2"/>
          <a:stretch>
            <a:fillRect/>
          </a:stretch>
        </p:blipFill>
        <p:spPr>
          <a:xfrm>
            <a:off x="3" y="10665"/>
            <a:ext cx="12192000" cy="902798"/>
          </a:xfrm>
          <a:prstGeom prst="rect">
            <a:avLst/>
          </a:prstGeom>
        </p:spPr>
      </p:pic>
    </p:spTree>
    <p:extLst>
      <p:ext uri="{BB962C8B-B14F-4D97-AF65-F5344CB8AC3E}">
        <p14:creationId xmlns:p14="http://schemas.microsoft.com/office/powerpoint/2010/main" val="419625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FCC10-95D3-0870-0961-7591973CA941}"/>
              </a:ext>
            </a:extLst>
          </p:cNvPr>
          <p:cNvSpPr>
            <a:spLocks noGrp="1"/>
          </p:cNvSpPr>
          <p:nvPr>
            <p:ph type="title"/>
          </p:nvPr>
        </p:nvSpPr>
        <p:spPr>
          <a:xfrm>
            <a:off x="0" y="942931"/>
            <a:ext cx="12192000" cy="1134507"/>
          </a:xfrm>
        </p:spPr>
        <p:txBody>
          <a:bodyPr>
            <a:normAutofit/>
          </a:bodyPr>
          <a:lstStyle/>
          <a:p>
            <a:pPr algn="ctr"/>
            <a:r>
              <a:rPr lang="en-US" dirty="0">
                <a:solidFill>
                  <a:srgbClr val="C00000"/>
                </a:solidFill>
                <a:latin typeface="Times New Roman" panose="02020603050405020304" pitchFamily="18" charset="0"/>
                <a:cs typeface="Times New Roman" panose="02020603050405020304" pitchFamily="18" charset="0"/>
              </a:rPr>
              <a:t>4500 Step Down Test Cluster Efficiency Distribution</a:t>
            </a:r>
          </a:p>
        </p:txBody>
      </p:sp>
      <p:pic>
        <p:nvPicPr>
          <p:cNvPr id="7" name="Picture 6">
            <a:extLst>
              <a:ext uri="{FF2B5EF4-FFF2-40B4-BE49-F238E27FC236}">
                <a16:creationId xmlns:a16="http://schemas.microsoft.com/office/drawing/2014/main" id="{B0D30E11-5AE9-53AD-9EA8-04B99DF5AE58}"/>
              </a:ext>
            </a:extLst>
          </p:cNvPr>
          <p:cNvPicPr>
            <a:picLocks noChangeAspect="1"/>
          </p:cNvPicPr>
          <p:nvPr/>
        </p:nvPicPr>
        <p:blipFill>
          <a:blip r:embed="rId2"/>
          <a:stretch>
            <a:fillRect/>
          </a:stretch>
        </p:blipFill>
        <p:spPr>
          <a:xfrm>
            <a:off x="3" y="10665"/>
            <a:ext cx="12192000" cy="902798"/>
          </a:xfrm>
          <a:prstGeom prst="rect">
            <a:avLst/>
          </a:prstGeom>
        </p:spPr>
      </p:pic>
      <p:pic>
        <p:nvPicPr>
          <p:cNvPr id="6" name="Picture 5">
            <a:extLst>
              <a:ext uri="{FF2B5EF4-FFF2-40B4-BE49-F238E27FC236}">
                <a16:creationId xmlns:a16="http://schemas.microsoft.com/office/drawing/2014/main" id="{11BB472D-C4BB-6A7E-8C0F-C409EB2C5B0C}"/>
              </a:ext>
            </a:extLst>
          </p:cNvPr>
          <p:cNvPicPr>
            <a:picLocks noChangeAspect="1"/>
          </p:cNvPicPr>
          <p:nvPr/>
        </p:nvPicPr>
        <p:blipFill rotWithShape="1">
          <a:blip r:embed="rId3"/>
          <a:srcRect l="17809" r="17472" b="35276"/>
          <a:stretch/>
        </p:blipFill>
        <p:spPr>
          <a:xfrm>
            <a:off x="2551547" y="1817363"/>
            <a:ext cx="6559731" cy="4713980"/>
          </a:xfrm>
          <a:prstGeom prst="rect">
            <a:avLst/>
          </a:prstGeom>
        </p:spPr>
      </p:pic>
      <p:sp>
        <p:nvSpPr>
          <p:cNvPr id="8" name="TextBox 7">
            <a:extLst>
              <a:ext uri="{FF2B5EF4-FFF2-40B4-BE49-F238E27FC236}">
                <a16:creationId xmlns:a16="http://schemas.microsoft.com/office/drawing/2014/main" id="{1B0A2DAE-34B0-1B8F-DB49-AFF5E978E75B}"/>
              </a:ext>
            </a:extLst>
          </p:cNvPr>
          <p:cNvSpPr txBox="1"/>
          <p:nvPr/>
        </p:nvSpPr>
        <p:spPr>
          <a:xfrm>
            <a:off x="4125854" y="4108036"/>
            <a:ext cx="1543046" cy="253916"/>
          </a:xfrm>
          <a:prstGeom prst="rect">
            <a:avLst/>
          </a:prstGeom>
          <a:solidFill>
            <a:srgbClr val="FFFF00"/>
          </a:solidFill>
        </p:spPr>
        <p:txBody>
          <a:bodyPr wrap="square" rtlCol="0">
            <a:spAutoFit/>
          </a:bodyPr>
          <a:lstStyle/>
          <a:p>
            <a:pPr algn="ctr"/>
            <a:r>
              <a:rPr lang="en-US" sz="1050" b="1" dirty="0">
                <a:latin typeface="Times New Roman" panose="02020603050405020304" pitchFamily="18" charset="0"/>
                <a:cs typeface="Times New Roman" panose="02020603050405020304" pitchFamily="18" charset="0"/>
              </a:rPr>
              <a:t>Non XLE phased 47%</a:t>
            </a:r>
          </a:p>
        </p:txBody>
      </p:sp>
      <p:sp>
        <p:nvSpPr>
          <p:cNvPr id="9" name="TextBox 8">
            <a:extLst>
              <a:ext uri="{FF2B5EF4-FFF2-40B4-BE49-F238E27FC236}">
                <a16:creationId xmlns:a16="http://schemas.microsoft.com/office/drawing/2014/main" id="{1E02AEBE-132A-4246-79DB-1F558AE1392C}"/>
              </a:ext>
            </a:extLst>
          </p:cNvPr>
          <p:cNvSpPr txBox="1"/>
          <p:nvPr/>
        </p:nvSpPr>
        <p:spPr>
          <a:xfrm>
            <a:off x="7483047" y="4940138"/>
            <a:ext cx="1162933" cy="253916"/>
          </a:xfrm>
          <a:prstGeom prst="rect">
            <a:avLst/>
          </a:prstGeom>
          <a:solidFill>
            <a:srgbClr val="FFFF00"/>
          </a:solidFill>
        </p:spPr>
        <p:txBody>
          <a:bodyPr wrap="square" rtlCol="0">
            <a:spAutoFit/>
          </a:bodyPr>
          <a:lstStyle/>
          <a:p>
            <a:pPr algn="ctr"/>
            <a:r>
              <a:rPr lang="en-US" sz="1050" b="1" dirty="0">
                <a:latin typeface="Times New Roman" panose="02020603050405020304" pitchFamily="18" charset="0"/>
                <a:cs typeface="Times New Roman" panose="02020603050405020304" pitchFamily="18" charset="0"/>
              </a:rPr>
              <a:t>XLE 1 Hole 93%</a:t>
            </a:r>
          </a:p>
        </p:txBody>
      </p:sp>
      <p:sp>
        <p:nvSpPr>
          <p:cNvPr id="10" name="TextBox 9">
            <a:extLst>
              <a:ext uri="{FF2B5EF4-FFF2-40B4-BE49-F238E27FC236}">
                <a16:creationId xmlns:a16="http://schemas.microsoft.com/office/drawing/2014/main" id="{8A770CDA-6DA4-680B-BE76-7A9DA506ED94}"/>
              </a:ext>
            </a:extLst>
          </p:cNvPr>
          <p:cNvSpPr txBox="1"/>
          <p:nvPr/>
        </p:nvSpPr>
        <p:spPr>
          <a:xfrm>
            <a:off x="6177232" y="3819496"/>
            <a:ext cx="954856" cy="415498"/>
          </a:xfrm>
          <a:prstGeom prst="rect">
            <a:avLst/>
          </a:prstGeom>
          <a:solidFill>
            <a:srgbClr val="FFFF00"/>
          </a:solidFill>
        </p:spPr>
        <p:txBody>
          <a:bodyPr wrap="square" rtlCol="0">
            <a:spAutoFit/>
          </a:bodyPr>
          <a:lstStyle/>
          <a:p>
            <a:pPr algn="ctr"/>
            <a:r>
              <a:rPr lang="en-US" sz="1050" b="1" dirty="0">
                <a:latin typeface="Times New Roman" panose="02020603050405020304" pitchFamily="18" charset="0"/>
                <a:cs typeface="Times New Roman" panose="02020603050405020304" pitchFamily="18" charset="0"/>
              </a:rPr>
              <a:t>XLE 2 Holes 78%</a:t>
            </a:r>
          </a:p>
        </p:txBody>
      </p:sp>
      <p:sp>
        <p:nvSpPr>
          <p:cNvPr id="11" name="TextBox 10">
            <a:extLst>
              <a:ext uri="{FF2B5EF4-FFF2-40B4-BE49-F238E27FC236}">
                <a16:creationId xmlns:a16="http://schemas.microsoft.com/office/drawing/2014/main" id="{4369360B-F844-45E0-2F30-EEEF086CA038}"/>
              </a:ext>
            </a:extLst>
          </p:cNvPr>
          <p:cNvSpPr txBox="1"/>
          <p:nvPr/>
        </p:nvSpPr>
        <p:spPr>
          <a:xfrm>
            <a:off x="1571" y="6475502"/>
            <a:ext cx="6094428" cy="369332"/>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Taprock</a:t>
            </a:r>
            <a:r>
              <a:rPr lang="en-US" dirty="0">
                <a:latin typeface="Times New Roman" panose="02020603050405020304" pitchFamily="18" charset="0"/>
                <a:cs typeface="Times New Roman" panose="02020603050405020304" pitchFamily="18" charset="0"/>
              </a:rPr>
              <a:t> study SPE 212345</a:t>
            </a:r>
          </a:p>
        </p:txBody>
      </p:sp>
    </p:spTree>
    <p:extLst>
      <p:ext uri="{BB962C8B-B14F-4D97-AF65-F5344CB8AC3E}">
        <p14:creationId xmlns:p14="http://schemas.microsoft.com/office/powerpoint/2010/main" val="2474854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3783</TotalTime>
  <Words>1119</Words>
  <Application>Microsoft Office PowerPoint</Application>
  <PresentationFormat>Widescreen</PresentationFormat>
  <Paragraphs>109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Times New Roman</vt:lpstr>
      <vt:lpstr>Office Theme</vt:lpstr>
      <vt:lpstr>PowerPoint Presentation</vt:lpstr>
      <vt:lpstr>Estimating Post Recompletion Uplift</vt:lpstr>
      <vt:lpstr>Author’s License Plate</vt:lpstr>
      <vt:lpstr>Webb Co EFS Condensate Window Refrac EUR vs Two Methods</vt:lpstr>
      <vt:lpstr>Offset EUR per Foot Type Curve Method</vt:lpstr>
      <vt:lpstr>EUR per Foot Method Critical Assumption</vt:lpstr>
      <vt:lpstr>Possible Result of Stress Reorientation EFS and HVS</vt:lpstr>
      <vt:lpstr>New Completion Cluster Efficiency Evaluation</vt:lpstr>
      <vt:lpstr>4500 Step Down Test Cluster Efficiency Distribution</vt:lpstr>
      <vt:lpstr>New Well Cluster Efficiency vs Perforation Delta P</vt:lpstr>
      <vt:lpstr>Cluster Efficiency vs Perforation Delta P</vt:lpstr>
      <vt:lpstr>New Completion Cluster Efficiency Evaluation</vt:lpstr>
      <vt:lpstr>OIP per Acre Source (Calibrated Petrophysics)</vt:lpstr>
      <vt:lpstr>OIP/acre vs EUR/ft</vt:lpstr>
      <vt:lpstr>Eagle Ford Producing Height Assumption Support</vt:lpstr>
      <vt:lpstr>Well Spacing vs Maximum Recovery Factor</vt:lpstr>
      <vt:lpstr>Gas Condensate 880 ft Spacing Support</vt:lpstr>
      <vt:lpstr>OIP Method vs Offset New Well EUR/ft Area 1</vt:lpstr>
      <vt:lpstr>OIP Method Results Eagle Ford-All 5 Refracs</vt:lpstr>
      <vt:lpstr>Estimating Post Recompletion Uplift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Barba</dc:creator>
  <cp:lastModifiedBy>Robert Barba</cp:lastModifiedBy>
  <cp:revision>92</cp:revision>
  <dcterms:created xsi:type="dcterms:W3CDTF">2024-05-29T00:11:22Z</dcterms:created>
  <dcterms:modified xsi:type="dcterms:W3CDTF">2024-08-18T13:34:51Z</dcterms:modified>
</cp:coreProperties>
</file>