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326" r:id="rId5"/>
    <p:sldId id="336" r:id="rId6"/>
    <p:sldId id="3457" r:id="rId7"/>
    <p:sldId id="3451" r:id="rId8"/>
    <p:sldId id="256" r:id="rId9"/>
    <p:sldId id="259" r:id="rId10"/>
    <p:sldId id="3276" r:id="rId11"/>
    <p:sldId id="257" r:id="rId12"/>
    <p:sldId id="264" r:id="rId13"/>
    <p:sldId id="3445" r:id="rId14"/>
    <p:sldId id="3460" r:id="rId15"/>
    <p:sldId id="262" r:id="rId16"/>
    <p:sldId id="3200" r:id="rId17"/>
    <p:sldId id="1788" r:id="rId18"/>
    <p:sldId id="303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E"/>
    <a:srgbClr val="FFFFFF"/>
    <a:srgbClr val="002060"/>
    <a:srgbClr val="006600"/>
    <a:srgbClr val="FDFDFD"/>
    <a:srgbClr val="000099"/>
    <a:srgbClr val="0000CC"/>
    <a:srgbClr val="3366FF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2" autoAdjust="0"/>
    <p:restoredTop sz="92924" autoAdjust="0"/>
  </p:normalViewPr>
  <p:slideViewPr>
    <p:cSldViewPr>
      <p:cViewPr varScale="1">
        <p:scale>
          <a:sx n="115" d="100"/>
          <a:sy n="115" d="100"/>
        </p:scale>
        <p:origin x="13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16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B286ED1D-DA27-49B1-995C-C52D409A01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5837E93E-0365-4BAB-BDF2-B5C2220B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92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defTabSz="91317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2"/>
            <a:ext cx="303921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defTabSz="91317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6" y="4416426"/>
            <a:ext cx="5140112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5"/>
            <a:ext cx="30392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defTabSz="91317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1265"/>
            <a:ext cx="303921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 defTabSz="913173">
              <a:defRPr sz="1200" smtClean="0"/>
            </a:lvl1pPr>
          </a:lstStyle>
          <a:p>
            <a:pPr>
              <a:defRPr/>
            </a:pPr>
            <a:fld id="{8B9A9A85-0819-47D7-AD37-3A1EBB356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16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B74E4-498B-4654-8BC6-19B81C6EC5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4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9A9A85-0819-47D7-AD37-3A1EBB356C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2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56002-06E6-4F2E-85B0-EE6593FEAE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7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/>
              <a:t>Integrating </a:t>
            </a:r>
            <a:r>
              <a:rPr lang="en-US" dirty="0" err="1"/>
              <a:t>Petrophysics</a:t>
            </a:r>
            <a:r>
              <a:rPr lang="en-US" dirty="0"/>
              <a:t> with Rock Properties and Production Data to Predict Organic Shale Well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Robert Barba</a:t>
            </a:r>
          </a:p>
          <a:p>
            <a:r>
              <a:rPr lang="en-US" dirty="0"/>
              <a:t>Integrated Energy Services, Inc.</a:t>
            </a:r>
          </a:p>
          <a:p>
            <a:r>
              <a:rPr lang="en-US" dirty="0"/>
              <a:t>Austin, Texas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Logo_small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140450"/>
            <a:ext cx="1147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Logo_small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140450"/>
            <a:ext cx="1147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Logo_small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140450"/>
            <a:ext cx="1147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 userDrawn="1"/>
        </p:nvSpPr>
        <p:spPr bwMode="auto">
          <a:xfrm>
            <a:off x="6400800" y="61722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accent2"/>
                </a:solidFill>
                <a:latin typeface="Arial" charset="0"/>
              </a:rPr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629400"/>
          </a:xfrm>
          <a:prstGeom prst="rect">
            <a:avLst/>
          </a:prstGeom>
          <a:gradFill rotWithShape="0">
            <a:gsLst>
              <a:gs pos="0">
                <a:srgbClr val="D9D9C5"/>
              </a:gs>
              <a:gs pos="50000">
                <a:srgbClr val="D9D9C5">
                  <a:gamma/>
                  <a:tint val="0"/>
                  <a:invGamma/>
                </a:srgbClr>
              </a:gs>
              <a:gs pos="100000">
                <a:srgbClr val="D9D9C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206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7543800" y="655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00" b="1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1000" b="1" dirty="0">
                <a:solidFill>
                  <a:schemeClr val="bg1"/>
                </a:solidFill>
                <a:latin typeface="Arial" charset="0"/>
                <a:cs typeface="Arial" charset="0"/>
              </a:rPr>
              <a:t>SCA, LLC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8610600" y="6553200"/>
            <a:ext cx="45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fld id="{4CE01024-0543-4C37-8FF9-230675420172}" type="slidenum">
              <a:rPr lang="en-US" sz="10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0" y="655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www.scacompanies.com</a:t>
            </a:r>
            <a:endParaRPr lang="en-US" sz="1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98" y="6152606"/>
            <a:ext cx="689257" cy="4215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5" r:id="rId13"/>
    <p:sldLayoutId id="2147483666" r:id="rId14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7357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735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735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735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2735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735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735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735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735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tock_000000285188Medium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0" y="175260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1600" dist="38100" dir="2700000" algn="tl" rotWithShape="0">
              <a:srgbClr val="FDFDFD">
                <a:alpha val="55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Peinaud" pitchFamily="34" charset="0"/>
              </a:rPr>
              <a:t>Subsurface Consultants &amp; Associates, LLC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922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Peinaud" pitchFamily="34" charset="0"/>
              </a:rPr>
              <a:t>An International Consultancy &amp; Training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50232"/>
            <a:ext cx="2741283" cy="1676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DD825-1DBA-4530-F058-6914BC01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412690"/>
            <a:ext cx="9296400" cy="62799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OIP Method vs Offset New Well EUR/ft Area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6F4F1-D0B7-CCFB-DDDE-BD88C456D18E}"/>
              </a:ext>
            </a:extLst>
          </p:cNvPr>
          <p:cNvSpPr txBox="1"/>
          <p:nvPr/>
        </p:nvSpPr>
        <p:spPr>
          <a:xfrm rot="-5400000">
            <a:off x="-1883164" y="3244334"/>
            <a:ext cx="459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Total EUR (Recompletion Uplift plus Cum Oil)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7ABB0-EB9A-4482-77F4-ACE517D3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51" y="1600200"/>
            <a:ext cx="80601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97689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DD825-1DBA-4530-F058-6914BC01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462002"/>
            <a:ext cx="9144000" cy="47099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Offset Recompletion EUR Normalization for Well Spacing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291A9-39EB-B20F-6F82-608D5F02DE43}"/>
              </a:ext>
            </a:extLst>
          </p:cNvPr>
          <p:cNvSpPr txBox="1"/>
          <p:nvPr/>
        </p:nvSpPr>
        <p:spPr>
          <a:xfrm rot="-5400000">
            <a:off x="92277" y="3163805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% of Maximum EUR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C9966-5067-BA38-A0DE-A615F2D50E05}"/>
              </a:ext>
            </a:extLst>
          </p:cNvPr>
          <p:cNvSpPr txBox="1"/>
          <p:nvPr/>
        </p:nvSpPr>
        <p:spPr>
          <a:xfrm>
            <a:off x="3886200" y="525780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Well Spacing 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38122-B00B-7459-70F3-2B6017B16120}"/>
              </a:ext>
            </a:extLst>
          </p:cNvPr>
          <p:cNvSpPr txBox="1"/>
          <p:nvPr/>
        </p:nvSpPr>
        <p:spPr>
          <a:xfrm>
            <a:off x="1255169" y="5627132"/>
            <a:ext cx="6481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cs typeface="Times New Roman" panose="02020603050405020304" pitchFamily="18" charset="0"/>
              </a:rPr>
              <a:t>One major Eagle Ford operators parent wells average 330 ft spacing</a:t>
            </a:r>
          </a:p>
          <a:p>
            <a:pPr algn="ctr"/>
            <a:r>
              <a:rPr lang="en-US" sz="1800" dirty="0">
                <a:cs typeface="Times New Roman" panose="02020603050405020304" pitchFamily="18" charset="0"/>
              </a:rPr>
              <a:t>200 MBO EUR 330 ft spacing = 400 MBO with &gt;-660 spacing</a:t>
            </a:r>
          </a:p>
          <a:p>
            <a:pPr algn="ctr"/>
            <a:r>
              <a:rPr lang="en-US" sz="1800" dirty="0">
                <a:cs typeface="Times New Roman" panose="02020603050405020304" pitchFamily="18" charset="0"/>
              </a:rPr>
              <a:t>Over 1/3 of Eagle Ford wells have wide spacings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8FE53-5735-014C-D5B8-A6C8E253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31" y="1462428"/>
            <a:ext cx="6295082" cy="3795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EE0101-9781-2919-B068-719821896B2F}"/>
              </a:ext>
            </a:extLst>
          </p:cNvPr>
          <p:cNvSpPr txBox="1"/>
          <p:nvPr/>
        </p:nvSpPr>
        <p:spPr>
          <a:xfrm>
            <a:off x="5181600" y="1959393"/>
            <a:ext cx="184858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&gt;= 660 ft = 14% RF</a:t>
            </a:r>
          </a:p>
        </p:txBody>
      </p:sp>
    </p:spTree>
    <p:extLst>
      <p:ext uri="{BB962C8B-B14F-4D97-AF65-F5344CB8AC3E}">
        <p14:creationId xmlns:p14="http://schemas.microsoft.com/office/powerpoint/2010/main" val="1527649153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FCC10-95D3-0870-0961-7591973C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85088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OIP and Recovery Factor vs Offset New Well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46081-7A3D-0389-B008-EE20140E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comparison completely invalidates the use of offset new well type curves to forecast the total EUR per foot from a recompletion 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used the P5 EUR/ft is probably the best criteria vs the more traditional P50 and even then it may be too low</a:t>
            </a:r>
          </a:p>
          <a:p>
            <a:pPr lvl="1"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to plotting TVD vs temperature use highest points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Offset actual recompletions can be used if the results are normalized to differences in candidate and analog spacing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proposed that the OIP and maximum recovery factor method should be used to forecast total recovery post recompletion than any offset new well type curve based method or un-normalized recompletions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the method we teach in the class</a:t>
            </a:r>
          </a:p>
        </p:txBody>
      </p:sp>
    </p:spTree>
    <p:extLst>
      <p:ext uri="{BB962C8B-B14F-4D97-AF65-F5344CB8AC3E}">
        <p14:creationId xmlns:p14="http://schemas.microsoft.com/office/powerpoint/2010/main" val="19332676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" y="40754"/>
            <a:ext cx="9006590" cy="666366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13" y="914400"/>
            <a:ext cx="8534400" cy="3263504"/>
          </a:xfr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sz="2200" dirty="0">
                <a:solidFill>
                  <a:srgbClr val="0000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ten reasons to refrac a well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US" sz="2200" dirty="0">
                <a:solidFill>
                  <a:srgbClr val="0000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have refracs worked and what are the economics?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Why refracs work in organic shales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Why refracs work in matrix permeability reservoirs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Refrac candidate selection in organic shales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Refrac candidate selection in matrix permeability reservoirs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Derisking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wellbore mechanical integrity issues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“Best practices” for isolating existing perforations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“Best practices” to maximize recovery factors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“Best practices” to protect infill wells from asymmetric fracs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 Booking behind pipe reserves with refracs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 Case studies in organic shale and conventional reservoirs</a:t>
            </a:r>
          </a:p>
        </p:txBody>
      </p:sp>
    </p:spTree>
    <p:extLst>
      <p:ext uri="{BB962C8B-B14F-4D97-AF65-F5344CB8AC3E}">
        <p14:creationId xmlns:p14="http://schemas.microsoft.com/office/powerpoint/2010/main" val="747917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" y="40754"/>
            <a:ext cx="9006590" cy="66636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Recompletion Optimization Course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13" y="716356"/>
            <a:ext cx="8534400" cy="326350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days at the SCA facility in west Houston, next open course date November 14-15, 2024</a:t>
            </a:r>
            <a:r>
              <a: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In-house sessions available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Afternoon of second day dedicated time for individual student case studies to develop customized models for their areas of operation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course an analysis of a legacy pad is included for each operator 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in attendance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need to provide LAS files, core and any specialty log data, and offset production analysis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31623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609600" y="0"/>
            <a:ext cx="8077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000" b="1" cap="all" dirty="0">
                <a:solidFill>
                  <a:srgbClr val="002060"/>
                </a:solidFill>
                <a:latin typeface="+mj-lt"/>
                <a:cs typeface="Arial" charset="0"/>
              </a:rPr>
              <a:t>Choose SCA: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000" b="1" cap="small" dirty="0">
                <a:solidFill>
                  <a:srgbClr val="002060"/>
                </a:solidFill>
                <a:latin typeface="+mj-lt"/>
                <a:cs typeface="Arial" charset="0"/>
              </a:rPr>
              <a:t>Global Knowledge, Global Reach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876521" y="4958080"/>
            <a:ext cx="3376959" cy="153888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234950" algn="l"/>
                <a:tab pos="749300" algn="l"/>
              </a:tabLst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Corporate Headquarters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234950" algn="l"/>
                <a:tab pos="749300" algn="l"/>
              </a:tabLst>
            </a:pPr>
            <a:r>
              <a:rPr lang="en-US" sz="1400" b="1" dirty="0">
                <a:latin typeface="Arial" charset="0"/>
                <a:cs typeface="Arial" charset="0"/>
              </a:rPr>
              <a:t>10700 Richmond Ave., Suite 325  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234950" algn="l"/>
                <a:tab pos="749300" algn="l"/>
              </a:tabLst>
            </a:pPr>
            <a:r>
              <a:rPr lang="en-US" sz="1400" b="1" dirty="0">
                <a:latin typeface="Arial" charset="0"/>
                <a:cs typeface="Arial" charset="0"/>
              </a:rPr>
              <a:t>Houston, Texas 77042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234950" algn="l"/>
                <a:tab pos="749300" algn="l"/>
              </a:tabLst>
            </a:pPr>
            <a:r>
              <a:rPr lang="en-US" sz="1400" b="1" dirty="0">
                <a:latin typeface="Arial" charset="0"/>
                <a:cs typeface="Arial" charset="0"/>
              </a:rPr>
              <a:t>Phone:  +1.713.789.2444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234950" algn="l"/>
                <a:tab pos="749300" algn="l"/>
              </a:tabLst>
            </a:pPr>
            <a:r>
              <a:rPr lang="en-US" sz="1400" b="1" dirty="0">
                <a:latin typeface="Arial" charset="0"/>
                <a:cs typeface="Arial" charset="0"/>
              </a:rPr>
              <a:t>Fax:  +1.713.789.4449</a:t>
            </a:r>
            <a:endParaRPr lang="en-US" sz="14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 descr="IMG_8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337" y="2016760"/>
            <a:ext cx="1524894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3" descr="Direct Hir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95664" y="2042160"/>
            <a:ext cx="1553799" cy="2176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P:\Workstation photos\IMG_147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7368" y="4724400"/>
            <a:ext cx="2084832" cy="156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IMG_69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572000"/>
            <a:ext cx="2086328" cy="1562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IMG_6999.JPG"/>
          <p:cNvPicPr>
            <a:picLocks noChangeAspect="1"/>
          </p:cNvPicPr>
          <p:nvPr/>
        </p:nvPicPr>
        <p:blipFill>
          <a:blip r:embed="rId7" cstate="print"/>
          <a:srcRect t="26667" b="21036"/>
          <a:stretch>
            <a:fillRect/>
          </a:stretch>
        </p:blipFill>
        <p:spPr>
          <a:xfrm>
            <a:off x="3301991" y="2551890"/>
            <a:ext cx="2514609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0" y="1367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Consulting  </a:t>
            </a:r>
            <a:r>
              <a:rPr lang="en-US" b="1" dirty="0">
                <a:solidFill>
                  <a:srgbClr val="006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sym typeface="Symbol"/>
              </a:rPr>
              <a:t>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 Direct Hire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rgbClr val="006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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 Project &amp; Studies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rgbClr val="006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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Training</a:t>
            </a:r>
            <a:endParaRPr lang="en-US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90BFD88B-DD83-E958-0444-D85BD395A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8" y="262928"/>
            <a:ext cx="8763000" cy="1752600"/>
          </a:xfrm>
        </p:spPr>
        <p:txBody>
          <a:bodyPr/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“Best Practices” for New Well Fracs and Legacy Well Recompletions Course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14-15, 2024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Houston, Texas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Barba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1671584-292D-D0C7-3C0E-7FE433448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52971"/>
            <a:ext cx="5301243" cy="1146772"/>
          </a:xfrm>
          <a:prstGeom prst="rect">
            <a:avLst/>
          </a:prstGeom>
        </p:spPr>
      </p:pic>
      <p:pic>
        <p:nvPicPr>
          <p:cNvPr id="6" name="Picture 5" descr="A license plate with a flag and stars&#10;&#10;Description automatically generated">
            <a:extLst>
              <a:ext uri="{FF2B5EF4-FFF2-40B4-BE49-F238E27FC236}">
                <a16:creationId xmlns:a16="http://schemas.microsoft.com/office/drawing/2014/main" id="{144CA317-DD52-F8DB-2CF7-F7C7510C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93" y="4572000"/>
            <a:ext cx="3045176" cy="15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26274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FCC10-95D3-0870-0961-7591973C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20216"/>
            <a:ext cx="9067800" cy="11430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the </a:t>
            </a:r>
            <a:r>
              <a:rPr lang="en-US" sz="4400" strike="sngStrik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Recompletion Prize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3A60AB-4285-1506-729F-7D5434D4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66018"/>
            <a:ext cx="8534400" cy="4525963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economic analysis of stranded hydrocarbons was done for 25 all legacy well pads in the Eagle Ford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assumed that the “best practices” taught in the course would be followed and the completions would have high cluster efficiency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recompletions re-orient in the Eagle Ford recovery of 100% of the stranded reserves was assumed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of the 25 pads met a 3:1 ROI criteria with 56 wells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 of a hypothetical 56 well recompletion program are presented on the next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89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CD0963-0668-EFDC-3B4F-8482DFEB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5180"/>
            <a:ext cx="9144000" cy="50386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EFS Pads Current PV10 vs Expected Post Recompletion NPV10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9E6F2-0634-FA87-6C90-7DEC1E81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05" y="1969424"/>
            <a:ext cx="6310433" cy="3793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208622-312E-698B-5D3B-BDB740C5F2B5}"/>
              </a:ext>
            </a:extLst>
          </p:cNvPr>
          <p:cNvSpPr txBox="1"/>
          <p:nvPr/>
        </p:nvSpPr>
        <p:spPr>
          <a:xfrm rot="-5400000">
            <a:off x="-366389" y="3348252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PV10 discounted cash flow</a:t>
            </a:r>
          </a:p>
        </p:txBody>
      </p:sp>
    </p:spTree>
    <p:extLst>
      <p:ext uri="{BB962C8B-B14F-4D97-AF65-F5344CB8AC3E}">
        <p14:creationId xmlns:p14="http://schemas.microsoft.com/office/powerpoint/2010/main" val="4286333405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FCC10-95D3-0870-0961-7591973C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88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Estimating Post Recompletion Uplift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46081-7A3D-0389-B008-EE20140E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50880"/>
            <a:ext cx="8382000" cy="502511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key “best practice” for recompletions (formerly called “refracs”*) is the expected recoverable oil or gas following the recompletion to derisk the candidate selection process</a:t>
            </a:r>
          </a:p>
          <a:p>
            <a:pPr algn="just">
              <a:buClr>
                <a:srgbClr val="FF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primary methods used are: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Offset new completion EUR/ft type curve: </a:t>
            </a:r>
          </a:p>
          <a:p>
            <a:pPr lvl="1" algn="just">
              <a:buClr>
                <a:srgbClr val="FF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the expected EUR/ft of lateral for offset new wells</a:t>
            </a:r>
          </a:p>
          <a:p>
            <a:pPr lvl="1" algn="just">
              <a:buClr>
                <a:srgbClr val="FF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Adjusting the EUR for the recompletion candidate’s lateral length</a:t>
            </a:r>
          </a:p>
          <a:p>
            <a:pPr lvl="1" algn="just">
              <a:buClr>
                <a:srgbClr val="FF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Subtract the cumulative production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Offset Recompletion EUR/ft:</a:t>
            </a:r>
          </a:p>
          <a:p>
            <a:pPr lvl="1" algn="just">
              <a:buClr>
                <a:srgbClr val="FF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EUR/ft and adjust for spacing if closer than unhindered </a:t>
            </a:r>
          </a:p>
          <a:p>
            <a:pPr lvl="1" algn="just">
              <a:buClr>
                <a:srgbClr val="FF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Unhindered oil 660 ft condensate 880 ft gas 1320 ft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OIP or GIP and expected recovery factor (preferred method):</a:t>
            </a:r>
          </a:p>
          <a:p>
            <a:pPr lvl="1" algn="just">
              <a:buClr>
                <a:srgbClr val="FF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OIP or GIP from petrophysical analysis</a:t>
            </a:r>
          </a:p>
          <a:p>
            <a:pPr lvl="1" algn="just">
              <a:buClr>
                <a:srgbClr val="FF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the expected max recovery factors for fluid phase and well spacing</a:t>
            </a:r>
          </a:p>
          <a:p>
            <a:pPr lvl="1" algn="just">
              <a:buClr>
                <a:srgbClr val="FF000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Subtract the cumulative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812A2-A18A-73F6-2CBA-213977BC2A09}"/>
              </a:ext>
            </a:extLst>
          </p:cNvPr>
          <p:cNvSpPr txBox="1"/>
          <p:nvPr/>
        </p:nvSpPr>
        <p:spPr>
          <a:xfrm>
            <a:off x="152400" y="6172200"/>
            <a:ext cx="423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*Barba April 2024 SPE JPT Guest Editorial</a:t>
            </a:r>
          </a:p>
        </p:txBody>
      </p:sp>
    </p:spTree>
    <p:extLst>
      <p:ext uri="{BB962C8B-B14F-4D97-AF65-F5344CB8AC3E}">
        <p14:creationId xmlns:p14="http://schemas.microsoft.com/office/powerpoint/2010/main" val="4896452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FCC10-95D3-0870-0961-7591973C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52"/>
            <a:ext cx="9052177" cy="85088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OIP per Acre Source</a:t>
            </a:r>
          </a:p>
        </p:txBody>
      </p:sp>
      <p:pic>
        <p:nvPicPr>
          <p:cNvPr id="6" name="Picture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C450C3B8-36CD-F084-CD97-1F7454220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3132"/>
            <a:ext cx="5435546" cy="4376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1A8ED-2F1D-84B7-E228-BE1202F0B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23" y="5411535"/>
            <a:ext cx="4457700" cy="270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E00C1A-3528-BE98-7305-4A82F56F259F}"/>
              </a:ext>
            </a:extLst>
          </p:cNvPr>
          <p:cNvSpPr txBox="1"/>
          <p:nvPr/>
        </p:nvSpPr>
        <p:spPr>
          <a:xfrm>
            <a:off x="609600" y="5813182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cs typeface="Times New Roman" panose="02020603050405020304" pitchFamily="18" charset="0"/>
              </a:rPr>
              <a:t>Recovery Factor =(EUR/ac)/(OIP/ac)</a:t>
            </a:r>
          </a:p>
          <a:p>
            <a:pPr algn="ctr"/>
            <a:r>
              <a:rPr lang="en-US" sz="1800" dirty="0">
                <a:cs typeface="Times New Roman" panose="02020603050405020304" pitchFamily="18" charset="0"/>
              </a:rPr>
              <a:t>Acreage assumptions : Oil 660 width Gas condensate 880’ Dry gas 1320’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AECF5-50DC-CFB3-7A6A-00D26C194285}"/>
              </a:ext>
            </a:extLst>
          </p:cNvPr>
          <p:cNvSpPr/>
          <p:nvPr/>
        </p:nvSpPr>
        <p:spPr>
          <a:xfrm>
            <a:off x="4566298" y="5411535"/>
            <a:ext cx="489857" cy="2700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0209696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E534-D02B-459F-B519-2E96CB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4" y="533400"/>
            <a:ext cx="9144000" cy="423937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Webb Co Eagle Ford Condensate EUR BCFE/1000’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C8253-F3D2-D90C-8389-380176936EE3}"/>
              </a:ext>
            </a:extLst>
          </p:cNvPr>
          <p:cNvSpPr txBox="1"/>
          <p:nvPr/>
        </p:nvSpPr>
        <p:spPr>
          <a:xfrm rot="-5400000">
            <a:off x="-589241" y="3090283"/>
            <a:ext cx="349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Total EUR BCFE/1000 ft of Lateral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6B2E5-DE8E-6729-2B77-99C659E4B699}"/>
              </a:ext>
            </a:extLst>
          </p:cNvPr>
          <p:cNvSpPr txBox="1"/>
          <p:nvPr/>
        </p:nvSpPr>
        <p:spPr>
          <a:xfrm>
            <a:off x="5051" y="5257800"/>
            <a:ext cx="9247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cs typeface="Times New Roman" panose="02020603050405020304" pitchFamily="18" charset="0"/>
              </a:rPr>
              <a:t>I’m a </a:t>
            </a:r>
            <a:r>
              <a:rPr lang="en-US" sz="1800" dirty="0" err="1">
                <a:cs typeface="Times New Roman" panose="02020603050405020304" pitchFamily="18" charset="0"/>
              </a:rPr>
              <a:t>petrophysicist</a:t>
            </a:r>
            <a:r>
              <a:rPr lang="en-US" sz="1800" dirty="0">
                <a:cs typeface="Times New Roman" panose="02020603050405020304" pitchFamily="18" charset="0"/>
              </a:rPr>
              <a:t>-where did you think I was going with this comparison?</a:t>
            </a:r>
          </a:p>
          <a:p>
            <a:pPr algn="ctr"/>
            <a:r>
              <a:rPr lang="en-US" sz="1800" dirty="0">
                <a:cs typeface="Times New Roman" panose="02020603050405020304" pitchFamily="18" charset="0"/>
              </a:rPr>
              <a:t>Guilty of the “when all you have is a hammer” to some extent</a:t>
            </a:r>
          </a:p>
          <a:p>
            <a:pPr algn="ctr"/>
            <a:r>
              <a:rPr lang="en-US" sz="1800" dirty="0">
                <a:cs typeface="Times New Roman" panose="02020603050405020304" pitchFamily="18" charset="0"/>
              </a:rPr>
              <a:t> Remainder of the presentation explains why the offset new well EUR/ft method is clearly flawed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06E35-A765-91E6-2F25-C535D806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6746"/>
            <a:ext cx="6144188" cy="36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90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FCC10-95D3-0870-0961-7591973C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228600"/>
            <a:ext cx="9296400" cy="85088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Offset EUR/Foot Type Curve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46081-7A3D-0389-B008-EE20140E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79480"/>
            <a:ext cx="8305800" cy="533400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recent completions in the area with similar fluid properties,  similar oil or gas in place, and similar well spacings to the recompletion candidate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type curve for these completions to obtain an estimate of the expected total EUR per foot for the modern recompletion</a:t>
            </a:r>
          </a:p>
          <a:p>
            <a:pPr lvl="1"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 = lateral length * EUR/ft	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Subtract the cumulative production to obtain an estimate of post recompletion recoverable oil or gas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the recoverable hydrocarbons over a 30 year period using month to month decline rates from new well type curves in the area</a:t>
            </a:r>
          </a:p>
          <a:p>
            <a:pPr lvl="1"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Recompletions typically have identical “b” factors to offset new wells</a:t>
            </a:r>
          </a:p>
          <a:p>
            <a:pPr lvl="1"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the case with refracs through existing perforations</a:t>
            </a:r>
          </a:p>
          <a:p>
            <a:pPr algn="just">
              <a:buClr>
                <a:srgbClr val="FF000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393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FCC10-95D3-0870-0961-7591973C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2" y="220237"/>
            <a:ext cx="9073661" cy="85088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Well Cluster Efficiency vs Perforation Delta 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7372F-AAE9-0FF9-871B-91D2DC5C853E}"/>
              </a:ext>
            </a:extLst>
          </p:cNvPr>
          <p:cNvSpPr txBox="1"/>
          <p:nvPr/>
        </p:nvSpPr>
        <p:spPr>
          <a:xfrm rot="16200000">
            <a:off x="-366156" y="303517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Pre-Erosion Perforation Friction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AC58E-756D-AFF7-FC03-A3EB8FA34772}"/>
              </a:ext>
            </a:extLst>
          </p:cNvPr>
          <p:cNvSpPr txBox="1"/>
          <p:nvPr/>
        </p:nvSpPr>
        <p:spPr>
          <a:xfrm rot="16200000">
            <a:off x="7359728" y="3244334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Cluster Efficiency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BA22D8-1B4F-8D13-808A-BF762DF191B5}"/>
              </a:ext>
            </a:extLst>
          </p:cNvPr>
          <p:cNvSpPr txBox="1"/>
          <p:nvPr/>
        </p:nvSpPr>
        <p:spPr>
          <a:xfrm>
            <a:off x="1179" y="6131341"/>
            <a:ext cx="4570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cs typeface="Times New Roman" panose="02020603050405020304" pitchFamily="18" charset="0"/>
              </a:rPr>
              <a:t>Taprock</a:t>
            </a:r>
            <a:r>
              <a:rPr lang="en-US" sz="1800" dirty="0">
                <a:cs typeface="Times New Roman" panose="02020603050405020304" pitchFamily="18" charset="0"/>
              </a:rPr>
              <a:t> study SPE 212345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3AACA-C641-2F56-80B5-64191D76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6" y="1616398"/>
            <a:ext cx="6499400" cy="39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41406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sca02">
  <a:themeElements>
    <a:clrScheme name="sca02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ca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ca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2fe8c9-7e19-4521-9c8a-40a9c4140e16">
      <UserInfo>
        <DisplayName>Alan Cherry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3BA24415B9747B03E709F0E4F8712" ma:contentTypeVersion="6" ma:contentTypeDescription="Create a new document." ma:contentTypeScope="" ma:versionID="64bcc7685cb9a6ea9a80affebb45a184">
  <xsd:schema xmlns:xsd="http://www.w3.org/2001/XMLSchema" xmlns:xs="http://www.w3.org/2001/XMLSchema" xmlns:p="http://schemas.microsoft.com/office/2006/metadata/properties" xmlns:ns2="662fe8c9-7e19-4521-9c8a-40a9c4140e16" xmlns:ns3="3215e941-bdab-4b76-a771-ee4754935696" targetNamespace="http://schemas.microsoft.com/office/2006/metadata/properties" ma:root="true" ma:fieldsID="d7d92595874dc0732263d6502bcd13e4" ns2:_="" ns3:_="">
    <xsd:import namespace="662fe8c9-7e19-4521-9c8a-40a9c4140e16"/>
    <xsd:import namespace="3215e941-bdab-4b76-a771-ee47549356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fe8c9-7e19-4521-9c8a-40a9c4140e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5e941-bdab-4b76-a771-ee4754935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DA5A09-CB6D-4724-9828-83BF0C6B701B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3215e941-bdab-4b76-a771-ee4754935696"/>
    <ds:schemaRef ds:uri="http://schemas.openxmlformats.org/package/2006/metadata/core-properties"/>
    <ds:schemaRef ds:uri="662fe8c9-7e19-4521-9c8a-40a9c4140e16"/>
  </ds:schemaRefs>
</ds:datastoreItem>
</file>

<file path=customXml/itemProps2.xml><?xml version="1.0" encoding="utf-8"?>
<ds:datastoreItem xmlns:ds="http://schemas.openxmlformats.org/officeDocument/2006/customXml" ds:itemID="{8AA051B3-D511-4909-97C7-1BAD17C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fe8c9-7e19-4521-9c8a-40a9c4140e16"/>
    <ds:schemaRef ds:uri="3215e941-bdab-4b76-a771-ee4754935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DAD2A7-45F2-40C6-9BD0-E7E1F93E1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8649</TotalTime>
  <Words>978</Words>
  <Application>Microsoft Office PowerPoint</Application>
  <PresentationFormat>On-screen Show (4:3)</PresentationFormat>
  <Paragraphs>92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Peinaud</vt:lpstr>
      <vt:lpstr>Symbol</vt:lpstr>
      <vt:lpstr>Times New Roman</vt:lpstr>
      <vt:lpstr>sca02</vt:lpstr>
      <vt:lpstr>PowerPoint Presentation</vt:lpstr>
      <vt:lpstr>PowerPoint Presentation</vt:lpstr>
      <vt:lpstr>Size of the Refrac Recompletion Prize</vt:lpstr>
      <vt:lpstr>19 EFS Pads Current PV10 vs Expected Post Recompletion NPV10</vt:lpstr>
      <vt:lpstr>Estimating Post Recompletion Uplift</vt:lpstr>
      <vt:lpstr>OIP per Acre Source</vt:lpstr>
      <vt:lpstr>Webb Co Eagle Ford Condensate EUR BCFE/1000’</vt:lpstr>
      <vt:lpstr>Offset EUR/Foot Type Curve Method</vt:lpstr>
      <vt:lpstr>New Well Cluster Efficiency vs Perforation Delta P</vt:lpstr>
      <vt:lpstr>OIP Method vs Offset New Well EUR/ft Area 1</vt:lpstr>
      <vt:lpstr>Offset Recompletion EUR Normalization for Well Spacing</vt:lpstr>
      <vt:lpstr>Summary OIP and Recovery Factor vs Offset New Well Results</vt:lpstr>
      <vt:lpstr>Course Content</vt:lpstr>
      <vt:lpstr>Recompletion Optimization Course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Carmen Speer</dc:creator>
  <cp:lastModifiedBy>Robert Barba</cp:lastModifiedBy>
  <cp:revision>651</cp:revision>
  <cp:lastPrinted>2022-06-18T17:32:39Z</cp:lastPrinted>
  <dcterms:created xsi:type="dcterms:W3CDTF">2001-10-09T16:03:30Z</dcterms:created>
  <dcterms:modified xsi:type="dcterms:W3CDTF">2024-10-09T18:09:23Z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0x010100FB13BA24415B9747B03E709F0E4F8712</vt:lpwstr>
  </property>
</Properties>
</file>